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60" r:id="rId2"/>
  </p:sldMasterIdLst>
  <p:notesMasterIdLst>
    <p:notesMasterId r:id="rId20"/>
  </p:notesMasterIdLst>
  <p:sldIdLst>
    <p:sldId id="256" r:id="rId3"/>
    <p:sldId id="257" r:id="rId4"/>
    <p:sldId id="280" r:id="rId5"/>
    <p:sldId id="281" r:id="rId6"/>
    <p:sldId id="283" r:id="rId7"/>
    <p:sldId id="284" r:id="rId8"/>
    <p:sldId id="285" r:id="rId9"/>
    <p:sldId id="286" r:id="rId10"/>
    <p:sldId id="287" r:id="rId11"/>
    <p:sldId id="288" r:id="rId12"/>
    <p:sldId id="293" r:id="rId13"/>
    <p:sldId id="289" r:id="rId14"/>
    <p:sldId id="290" r:id="rId15"/>
    <p:sldId id="273" r:id="rId16"/>
    <p:sldId id="292" r:id="rId17"/>
    <p:sldId id="278" r:id="rId18"/>
    <p:sldId id="279"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24893480" name="Mauricio Diaz" initials="M"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0" d="100"/>
          <a:sy n="50" d="100"/>
        </p:scale>
        <p:origin x="461"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1.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L"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‹Nº›</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DE"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t>5</a:t>
            </a:fld>
            <a:endParaRPr lang="de-DE"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3527d7ccff8_0_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g3527d7ccff8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34fadaedbc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1" name="Google Shape;541;g34fadaedbc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356da5ea51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356da5ea51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8" name="Google Shape;558;g356da5ea51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panose="020B0604020202020204"/>
              <a:buNone/>
            </a:pPr>
            <a:fld id="{00000000-1234-1234-1234-123412341234}" type="slidenum">
              <a:rPr lang="es-CL"/>
              <a:t>17</a:t>
            </a:fld>
            <a:endParaRPr lang="es-C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
        <p:cNvGrpSpPr/>
        <p:nvPr/>
      </p:nvGrpSpPr>
      <p:grpSpPr>
        <a:xfrm>
          <a:off x="0" y="0"/>
          <a:ext cx="0" cy="0"/>
          <a:chOff x="0" y="0"/>
          <a:chExt cx="0" cy="0"/>
        </a:xfrm>
      </p:grpSpPr>
      <p:sp>
        <p:nvSpPr>
          <p:cNvPr id="16" name="Google Shape;1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lang="es-C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lang="es-C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lang="es-C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4"/>
        <p:cNvGrpSpPr/>
        <p:nvPr/>
      </p:nvGrpSpPr>
      <p:grpSpPr>
        <a:xfrm>
          <a:off x="0" y="0"/>
          <a:ext cx="0" cy="0"/>
          <a:chOff x="0" y="0"/>
          <a:chExt cx="0" cy="0"/>
        </a:xfrm>
      </p:grpSpPr>
      <p:sp>
        <p:nvSpPr>
          <p:cNvPr id="105" name="Google Shape;105;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7" name="Google Shape;10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lang="es-CL"/>
          </a:p>
        </p:txBody>
      </p:sp>
      <p:pic>
        <p:nvPicPr>
          <p:cNvPr id="110" name="Google Shape;110;p21"/>
          <p:cNvPicPr preferRelativeResize="0"/>
          <p:nvPr/>
        </p:nvPicPr>
        <p:blipFill rotWithShape="1">
          <a:blip r:embed="rId2"/>
          <a:srcRect/>
          <a:stretch>
            <a:fillRect/>
          </a:stretch>
        </p:blipFill>
        <p:spPr>
          <a:xfrm>
            <a:off x="64652" y="1"/>
            <a:ext cx="1662545" cy="144179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4" name="Google Shape;11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lang="es-C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lang="es-C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lang="es-C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1"/>
        <p:cNvGrpSpPr/>
        <p:nvPr/>
      </p:nvGrpSpPr>
      <p:grpSpPr>
        <a:xfrm>
          <a:off x="0" y="0"/>
          <a:ext cx="0" cy="0"/>
          <a:chOff x="0" y="0"/>
          <a:chExt cx="0" cy="0"/>
        </a:xfrm>
      </p:grpSpPr>
      <p:sp>
        <p:nvSpPr>
          <p:cNvPr id="132" name="Google Shape;13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lang="es-C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8" name="Google Shape;138;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9" name="Google Shape;13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 name="Google Shape;2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lang="es-CL"/>
          </a:p>
        </p:txBody>
      </p:sp>
      <p:pic>
        <p:nvPicPr>
          <p:cNvPr id="28" name="Google Shape;28;p30"/>
          <p:cNvPicPr preferRelativeResize="0"/>
          <p:nvPr/>
        </p:nvPicPr>
        <p:blipFill rotWithShape="1">
          <a:blip r:embed="rId2"/>
          <a:srcRect/>
          <a:stretch>
            <a:fillRect/>
          </a:stretch>
        </p:blipFill>
        <p:spPr>
          <a:xfrm>
            <a:off x="64652" y="1"/>
            <a:ext cx="1662545" cy="144179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2"/>
        <p:cNvGrpSpPr/>
        <p:nvPr/>
      </p:nvGrpSpPr>
      <p:grpSpPr>
        <a:xfrm>
          <a:off x="0" y="0"/>
          <a:ext cx="0" cy="0"/>
          <a:chOff x="0" y="0"/>
          <a:chExt cx="0" cy="0"/>
        </a:xfrm>
      </p:grpSpPr>
      <p:sp>
        <p:nvSpPr>
          <p:cNvPr id="143" name="Google Shape;143;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27"/>
          <p:cNvSpPr>
            <a:spLocks noGrp="1"/>
          </p:cNvSpPr>
          <p:nvPr>
            <p:ph type="pic" idx="2"/>
          </p:nvPr>
        </p:nvSpPr>
        <p:spPr>
          <a:xfrm>
            <a:off x="5183188" y="987425"/>
            <a:ext cx="6172200" cy="4873625"/>
          </a:xfrm>
          <a:prstGeom prst="rect">
            <a:avLst/>
          </a:prstGeom>
          <a:noFill/>
          <a:ln>
            <a:noFill/>
          </a:ln>
        </p:spPr>
      </p:sp>
      <p:sp>
        <p:nvSpPr>
          <p:cNvPr id="145" name="Google Shape;145;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6" name="Google Shape;14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lang="es-C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9"/>
        <p:cNvGrpSpPr/>
        <p:nvPr/>
      </p:nvGrpSpPr>
      <p:grpSpPr>
        <a:xfrm>
          <a:off x="0" y="0"/>
          <a:ext cx="0" cy="0"/>
          <a:chOff x="0" y="0"/>
          <a:chExt cx="0" cy="0"/>
        </a:xfrm>
      </p:grpSpPr>
      <p:sp>
        <p:nvSpPr>
          <p:cNvPr id="150" name="Google Shape;15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lang="es-C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5"/>
        <p:cNvGrpSpPr/>
        <p:nvPr/>
      </p:nvGrpSpPr>
      <p:grpSpPr>
        <a:xfrm>
          <a:off x="0" y="0"/>
          <a:ext cx="0" cy="0"/>
          <a:chOff x="0" y="0"/>
          <a:chExt cx="0" cy="0"/>
        </a:xfrm>
      </p:grpSpPr>
      <p:sp>
        <p:nvSpPr>
          <p:cNvPr id="156" name="Google Shape;156;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lang="es-C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userDrawn="1">
  <p:cSld name="1_Title Only">
    <p:spTree>
      <p:nvGrpSpPr>
        <p:cNvPr id="1" name="Shape 67"/>
        <p:cNvGrpSpPr/>
        <p:nvPr/>
      </p:nvGrpSpPr>
      <p:grpSpPr>
        <a:xfrm>
          <a:off x="0" y="0"/>
          <a:ext cx="0" cy="0"/>
          <a:chOff x="0" y="0"/>
          <a:chExt cx="0" cy="0"/>
        </a:xfrm>
      </p:grpSpPr>
      <p:sp>
        <p:nvSpPr>
          <p:cNvPr id="69" name="Google Shape;69;p29"/>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9"/>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9"/>
          <p:cNvSpPr txBox="1">
            <a:spLocks noGrp="1"/>
          </p:cNvSpPr>
          <p:nvPr>
            <p:ph type="sldNum" idx="12"/>
          </p:nvPr>
        </p:nvSpPr>
        <p:spPr>
          <a:xfrm>
            <a:off x="9312820" y="24351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2400">
                <a:solidFill>
                  <a:schemeClr val="tx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de-DE" smtClean="0"/>
              <a:t>‹Nº›</a:t>
            </a:fld>
            <a:endParaRPr lang="de-DE"/>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3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8" name="Google Shape;3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7"/>
          <p:cNvSpPr>
            <a:spLocks noGrp="1"/>
          </p:cNvSpPr>
          <p:nvPr>
            <p:ph type="pic" idx="2"/>
          </p:nvPr>
        </p:nvSpPr>
        <p:spPr>
          <a:xfrm>
            <a:off x="5183188" y="987425"/>
            <a:ext cx="6172200" cy="4873625"/>
          </a:xfrm>
          <a:prstGeom prst="rect">
            <a:avLst/>
          </a:prstGeom>
          <a:noFill/>
          <a:ln>
            <a:noFill/>
          </a:ln>
        </p:spPr>
      </p:sp>
      <p:sp>
        <p:nvSpPr>
          <p:cNvPr id="69" name="Google Shape;69;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s-CL"/>
              <a:t>‹Nº›</a:t>
            </a:fld>
            <a:endParaRPr lang="es-CL"/>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8" name="Google Shape;8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9" name="Google Shape;8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90" name="Google Shape;9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s-CL"/>
              <a:t>‹Nº›</a:t>
            </a:fld>
            <a:endParaRPr lang="es-CL"/>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2.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2.xml"/><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41.jpeg"/><Relationship Id="rId5" Type="http://schemas.openxmlformats.org/officeDocument/2006/relationships/image" Target="../media/image40.jpeg"/><Relationship Id="rId10" Type="http://schemas.openxmlformats.org/officeDocument/2006/relationships/image" Target="../media/image45.png"/><Relationship Id="rId4" Type="http://schemas.openxmlformats.org/officeDocument/2006/relationships/image" Target="../media/image39.jpeg"/><Relationship Id="rId9"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
          <p:cNvSpPr/>
          <p:nvPr/>
        </p:nvSpPr>
        <p:spPr>
          <a:xfrm>
            <a:off x="575310" y="1402080"/>
            <a:ext cx="1922780" cy="77724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6" name="Google Shape;166;p1"/>
          <p:cNvSpPr txBox="1">
            <a:spLocks noGrp="1"/>
          </p:cNvSpPr>
          <p:nvPr>
            <p:ph type="body" idx="1"/>
          </p:nvPr>
        </p:nvSpPr>
        <p:spPr>
          <a:xfrm>
            <a:off x="882135" y="2963983"/>
            <a:ext cx="10427730" cy="122511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Clr>
                <a:schemeClr val="dk1"/>
              </a:buClr>
              <a:buSzPts val="4400"/>
              <a:buNone/>
            </a:pPr>
            <a:r>
              <a:rPr lang="en-US" sz="3200" b="1" dirty="0">
                <a:solidFill>
                  <a:schemeClr val="dk1"/>
                </a:solidFill>
              </a:rPr>
              <a:t>Implementation of a regional network for monitoring microplastics in marine-coastal environments in LAC.</a:t>
            </a:r>
            <a:endParaRPr sz="3200" b="1" dirty="0">
              <a:solidFill>
                <a:schemeClr val="dk1"/>
              </a:solidFill>
            </a:endParaRPr>
          </a:p>
        </p:txBody>
      </p:sp>
      <p:sp>
        <p:nvSpPr>
          <p:cNvPr id="168" name="Google Shape;168;p1"/>
          <p:cNvSpPr/>
          <p:nvPr/>
        </p:nvSpPr>
        <p:spPr>
          <a:xfrm>
            <a:off x="7381700" y="4701202"/>
            <a:ext cx="4581000" cy="9111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2400"/>
              <a:buFont typeface="Arial" panose="020B0604020202020204"/>
              <a:buNone/>
            </a:pPr>
            <a:r>
              <a:rPr lang="es-CL" sz="2000" dirty="0">
                <a:solidFill>
                  <a:schemeClr val="dk1"/>
                </a:solidFill>
                <a:latin typeface="Calibri" panose="020F0502020204030204"/>
                <a:ea typeface="Calibri" panose="020F0502020204030204"/>
                <a:cs typeface="Calibri" panose="020F0502020204030204"/>
                <a:sym typeface="Calibri" panose="020F0502020204030204"/>
              </a:rPr>
              <a:t>Paola Sofía Obando Madera</a:t>
            </a:r>
            <a:endParaRPr sz="2000" dirty="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r" rtl="0">
              <a:lnSpc>
                <a:spcPct val="90000"/>
              </a:lnSpc>
              <a:spcBef>
                <a:spcPts val="0"/>
              </a:spcBef>
              <a:spcAft>
                <a:spcPts val="0"/>
              </a:spcAft>
              <a:buClr>
                <a:schemeClr val="dk1"/>
              </a:buClr>
              <a:buSzPts val="2400"/>
              <a:buFont typeface="Arial" panose="020B0604020202020204"/>
              <a:buNone/>
            </a:pPr>
            <a:r>
              <a:rPr lang="es-CL" sz="2000" dirty="0">
                <a:solidFill>
                  <a:schemeClr val="dk1"/>
                </a:solidFill>
                <a:latin typeface="Calibri" panose="020F0502020204030204"/>
                <a:ea typeface="Calibri" panose="020F0502020204030204"/>
                <a:cs typeface="Calibri" panose="020F0502020204030204"/>
                <a:sym typeface="Calibri" panose="020F0502020204030204"/>
              </a:rPr>
              <a:t>INVEMAR, Santa Marta</a:t>
            </a:r>
          </a:p>
          <a:p>
            <a:pPr marL="0" marR="0" lvl="0" indent="0" algn="r" rtl="0">
              <a:lnSpc>
                <a:spcPct val="90000"/>
              </a:lnSpc>
              <a:spcBef>
                <a:spcPts val="0"/>
              </a:spcBef>
              <a:spcAft>
                <a:spcPts val="0"/>
              </a:spcAft>
              <a:buClr>
                <a:schemeClr val="dk1"/>
              </a:buClr>
              <a:buSzPts val="2400"/>
              <a:buFont typeface="Arial" panose="020B0604020202020204"/>
              <a:buNone/>
            </a:pPr>
            <a:r>
              <a:rPr lang="es-CL" sz="2000" dirty="0">
                <a:solidFill>
                  <a:schemeClr val="dk1"/>
                </a:solidFill>
                <a:latin typeface="Calibri" panose="020F0502020204030204"/>
                <a:ea typeface="Calibri" panose="020F0502020204030204"/>
                <a:cs typeface="Calibri" panose="020F0502020204030204"/>
                <a:sym typeface="Calibri" panose="020F0502020204030204"/>
              </a:rPr>
              <a:t>Colombia</a:t>
            </a:r>
            <a:endParaRPr sz="2000" b="0" u="none"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 name="CuadroTexto 8"/>
          <p:cNvSpPr txBox="1"/>
          <p:nvPr/>
        </p:nvSpPr>
        <p:spPr>
          <a:xfrm>
            <a:off x="575310" y="728871"/>
            <a:ext cx="10906914" cy="2122805"/>
          </a:xfrm>
          <a:prstGeom prst="rect">
            <a:avLst/>
          </a:prstGeom>
          <a:noFill/>
        </p:spPr>
        <p:txBody>
          <a:bodyPr wrap="square">
            <a:spAutoFit/>
          </a:bodyPr>
          <a:lstStyle/>
          <a:p>
            <a:pPr algn="ctr"/>
            <a:r>
              <a:rPr lang="en-US" sz="4400" b="1" dirty="0">
                <a:solidFill>
                  <a:schemeClr val="accent1">
                    <a:lumMod val="75000"/>
                  </a:schemeClr>
                </a:solidFill>
              </a:rPr>
              <a:t>Assessment of microplastic abundance in beach sands and coastal surface waters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558" y="-48895"/>
            <a:ext cx="8585649" cy="1041633"/>
          </a:xfrm>
        </p:spPr>
        <p:txBody>
          <a:bodyPr/>
          <a:lstStyle/>
          <a:p>
            <a:r>
              <a:rPr lang="es-CO" b="1" dirty="0">
                <a:solidFill>
                  <a:schemeClr val="accent1">
                    <a:lumMod val="50000"/>
                  </a:schemeClr>
                </a:solidFill>
              </a:rPr>
              <a:t>Sampling – MPs in </a:t>
            </a:r>
            <a:r>
              <a:rPr lang="es-CO" b="1" dirty="0" err="1">
                <a:solidFill>
                  <a:schemeClr val="accent1">
                    <a:lumMod val="50000"/>
                  </a:schemeClr>
                </a:solidFill>
              </a:rPr>
              <a:t>surface</a:t>
            </a:r>
            <a:r>
              <a:rPr lang="es-CO" b="1" dirty="0">
                <a:solidFill>
                  <a:schemeClr val="accent1">
                    <a:lumMod val="50000"/>
                  </a:schemeClr>
                </a:solidFill>
              </a:rPr>
              <a:t> </a:t>
            </a:r>
            <a:r>
              <a:rPr lang="es-CO" b="1" dirty="0" err="1">
                <a:solidFill>
                  <a:schemeClr val="accent1">
                    <a:lumMod val="50000"/>
                  </a:schemeClr>
                </a:solidFill>
              </a:rPr>
              <a:t>waters</a:t>
            </a:r>
            <a:endParaRPr lang="es-CO" dirty="0"/>
          </a:p>
        </p:txBody>
      </p:sp>
      <p:sp>
        <p:nvSpPr>
          <p:cNvPr id="5" name="Rectángulo 4"/>
          <p:cNvSpPr/>
          <p:nvPr/>
        </p:nvSpPr>
        <p:spPr>
          <a:xfrm>
            <a:off x="14286" y="1456874"/>
            <a:ext cx="8543807" cy="1477328"/>
          </a:xfrm>
          <a:prstGeom prst="rect">
            <a:avLst/>
          </a:prstGeom>
        </p:spPr>
        <p:txBody>
          <a:bodyPr wrap="square">
            <a:spAutoFit/>
          </a:bodyPr>
          <a:lstStyle/>
          <a:p>
            <a:pPr algn="just"/>
            <a:r>
              <a:rPr lang="en-US" sz="18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The procedure involves collecting three replicate seawater samples using a manta net. Three replicate manta net tows (5–20 min each) are performed at each sampling site, with tow routes based on local conditions (e.g., geomorphology, bathymetry). Recommended patterns include zigzag (for narrow areas) or parallel to the coast. Sampling areas should be predetermined to avoid bias.</a:t>
            </a:r>
            <a:endParaRPr lang="es-CO" sz="18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ectángulo 8"/>
          <p:cNvSpPr/>
          <p:nvPr/>
        </p:nvSpPr>
        <p:spPr>
          <a:xfrm>
            <a:off x="7442201" y="2641400"/>
            <a:ext cx="4563532" cy="646331"/>
          </a:xfrm>
          <a:prstGeom prst="rect">
            <a:avLst/>
          </a:prstGeom>
        </p:spPr>
        <p:txBody>
          <a:bodyPr wrap="square">
            <a:spAutoFit/>
          </a:bodyPr>
          <a:lstStyle/>
          <a:p>
            <a:pPr algn="just"/>
            <a:endParaRPr lang="es-CO" dirty="0"/>
          </a:p>
          <a:p>
            <a:pPr algn="just"/>
            <a:endParaRPr lang="es-CO" dirty="0"/>
          </a:p>
        </p:txBody>
      </p:sp>
      <p:sp>
        <p:nvSpPr>
          <p:cNvPr id="12" name="Rectángulo 11"/>
          <p:cNvSpPr/>
          <p:nvPr/>
        </p:nvSpPr>
        <p:spPr>
          <a:xfrm>
            <a:off x="9162571" y="192164"/>
            <a:ext cx="2604730" cy="1754326"/>
          </a:xfrm>
          <a:prstGeom prst="rect">
            <a:avLst/>
          </a:prstGeom>
          <a:solidFill>
            <a:schemeClr val="accent1">
              <a:lumMod val="40000"/>
              <a:lumOff val="60000"/>
            </a:schemeClr>
          </a:solidFill>
          <a:ln>
            <a:solidFill>
              <a:schemeClr val="tx1">
                <a:lumMod val="95000"/>
                <a:lumOff val="5000"/>
              </a:schemeClr>
            </a:solidFill>
          </a:ln>
        </p:spPr>
        <p:txBody>
          <a:bodyPr wrap="square">
            <a:spAutoFit/>
          </a:bodyPr>
          <a:lstStyle/>
          <a:p>
            <a:pPr algn="just"/>
            <a:r>
              <a:rPr lang="en-US" sz="1200" dirty="0"/>
              <a:t>Navigate at 1–3 knots to stabilize the net, avoid tearing, and reduce turbulence. </a:t>
            </a:r>
          </a:p>
          <a:p>
            <a:endParaRPr lang="en-US" sz="1200" dirty="0"/>
          </a:p>
          <a:p>
            <a:pPr algn="just"/>
            <a:r>
              <a:rPr lang="en-US" sz="1200" dirty="0"/>
              <a:t>Position the flowmeter at the center of the net mouth and record its initial reading before deployment. Once the tow is done, record the final reading. </a:t>
            </a:r>
            <a:endParaRPr lang="en-US" dirty="0"/>
          </a:p>
        </p:txBody>
      </p:sp>
      <p:pic>
        <p:nvPicPr>
          <p:cNvPr id="14" name="Google Shape;454;p13" title="monitoreo red manta costa.png"/>
          <p:cNvPicPr preferRelativeResize="0"/>
          <p:nvPr/>
        </p:nvPicPr>
        <p:blipFill>
          <a:blip r:embed="rId2"/>
          <a:stretch>
            <a:fillRect/>
          </a:stretch>
        </p:blipFill>
        <p:spPr>
          <a:xfrm>
            <a:off x="88558" y="2900496"/>
            <a:ext cx="5850937" cy="2177984"/>
          </a:xfrm>
          <a:prstGeom prst="rect">
            <a:avLst/>
          </a:prstGeom>
          <a:noFill/>
          <a:ln>
            <a:noFill/>
          </a:ln>
        </p:spPr>
      </p:pic>
      <p:sp>
        <p:nvSpPr>
          <p:cNvPr id="15" name="CuadroTexto 14"/>
          <p:cNvSpPr txBox="1"/>
          <p:nvPr/>
        </p:nvSpPr>
        <p:spPr>
          <a:xfrm>
            <a:off x="14286" y="5078480"/>
            <a:ext cx="5737862" cy="521970"/>
          </a:xfrm>
          <a:prstGeom prst="rect">
            <a:avLst/>
          </a:prstGeom>
          <a:noFill/>
        </p:spPr>
        <p:txBody>
          <a:bodyPr wrap="square">
            <a:spAutoFit/>
          </a:bodyPr>
          <a:lstStyle/>
          <a:p>
            <a:pPr algn="ctr"/>
            <a:r>
              <a:rPr lang="en-US" dirty="0">
                <a:solidFill>
                  <a:schemeClr val="accent1">
                    <a:lumMod val="75000"/>
                  </a:schemeClr>
                </a:solidFill>
              </a:rPr>
              <a:t>Log the time</a:t>
            </a:r>
            <a:r>
              <a:rPr lang="es-CL" altLang="en-US" dirty="0">
                <a:solidFill>
                  <a:schemeClr val="accent1">
                    <a:lumMod val="75000"/>
                  </a:schemeClr>
                </a:solidFill>
              </a:rPr>
              <a:t>, </a:t>
            </a:r>
            <a:r>
              <a:rPr lang="en-US" dirty="0">
                <a:solidFill>
                  <a:schemeClr val="accent1">
                    <a:lumMod val="75000"/>
                  </a:schemeClr>
                </a:solidFill>
              </a:rPr>
              <a:t>GPS </a:t>
            </a:r>
            <a:r>
              <a:rPr lang="es-CL" altLang="en-US" dirty="0">
                <a:solidFill>
                  <a:schemeClr val="accent1">
                    <a:lumMod val="75000"/>
                  </a:schemeClr>
                </a:solidFill>
              </a:rPr>
              <a:t>and flowmeter values</a:t>
            </a:r>
            <a:r>
              <a:rPr lang="en-US" dirty="0">
                <a:solidFill>
                  <a:schemeClr val="accent1">
                    <a:lumMod val="75000"/>
                  </a:schemeClr>
                </a:solidFill>
              </a:rPr>
              <a:t>coordinates at the start and end of sampling</a:t>
            </a:r>
            <a:endParaRPr lang="es-CO" dirty="0">
              <a:solidFill>
                <a:schemeClr val="accent1">
                  <a:lumMod val="75000"/>
                </a:schemeClr>
              </a:solidFill>
            </a:endParaRPr>
          </a:p>
        </p:txBody>
      </p:sp>
      <p:sp>
        <p:nvSpPr>
          <p:cNvPr id="16" name="CuadroTexto 15"/>
          <p:cNvSpPr txBox="1"/>
          <p:nvPr/>
        </p:nvSpPr>
        <p:spPr>
          <a:xfrm>
            <a:off x="728352" y="810543"/>
            <a:ext cx="6573784" cy="646331"/>
          </a:xfrm>
          <a:prstGeom prst="rect">
            <a:avLst/>
          </a:prstGeom>
          <a:noFill/>
        </p:spPr>
        <p:txBody>
          <a:bodyPr wrap="square">
            <a:spAutoFit/>
          </a:bodyPr>
          <a:lstStyle/>
          <a:p>
            <a:pPr algn="ctr"/>
            <a:r>
              <a:rPr lang="es-CO" sz="2000" b="1" dirty="0"/>
              <a:t>REMARCO-MP-P-02</a:t>
            </a:r>
            <a:r>
              <a:rPr lang="es-CO" sz="1600" dirty="0"/>
              <a:t>, </a:t>
            </a:r>
            <a:r>
              <a:rPr lang="es-CO" sz="1600" dirty="0" err="1">
                <a:solidFill>
                  <a:schemeClr val="accent1">
                    <a:lumMod val="50000"/>
                  </a:schemeClr>
                </a:solidFill>
              </a:rPr>
              <a:t>for</a:t>
            </a:r>
            <a:r>
              <a:rPr lang="es-CO" sz="1600" dirty="0">
                <a:solidFill>
                  <a:schemeClr val="accent1">
                    <a:lumMod val="50000"/>
                  </a:schemeClr>
                </a:solidFill>
              </a:rPr>
              <a:t> </a:t>
            </a:r>
            <a:r>
              <a:rPr lang="es-CO" sz="1600" dirty="0" err="1">
                <a:solidFill>
                  <a:schemeClr val="accent1">
                    <a:lumMod val="50000"/>
                  </a:schemeClr>
                </a:solidFill>
              </a:rPr>
              <a:t>evaluating</a:t>
            </a:r>
            <a:r>
              <a:rPr lang="es-CO" sz="1600" dirty="0">
                <a:solidFill>
                  <a:schemeClr val="accent1">
                    <a:lumMod val="50000"/>
                  </a:schemeClr>
                </a:solidFill>
              </a:rPr>
              <a:t> </a:t>
            </a:r>
            <a:r>
              <a:rPr lang="es-CO" sz="1600" dirty="0" err="1">
                <a:solidFill>
                  <a:schemeClr val="accent1">
                    <a:lumMod val="50000"/>
                  </a:schemeClr>
                </a:solidFill>
              </a:rPr>
              <a:t>floating</a:t>
            </a:r>
            <a:r>
              <a:rPr lang="es-CO" sz="1600" dirty="0">
                <a:solidFill>
                  <a:schemeClr val="accent1">
                    <a:lumMod val="50000"/>
                  </a:schemeClr>
                </a:solidFill>
              </a:rPr>
              <a:t> </a:t>
            </a:r>
            <a:r>
              <a:rPr lang="es-CO" sz="1600" dirty="0" err="1">
                <a:solidFill>
                  <a:schemeClr val="accent1">
                    <a:lumMod val="50000"/>
                  </a:schemeClr>
                </a:solidFill>
              </a:rPr>
              <a:t>microplastics</a:t>
            </a:r>
            <a:r>
              <a:rPr lang="es-CO" sz="1600" dirty="0">
                <a:solidFill>
                  <a:schemeClr val="accent1">
                    <a:lumMod val="50000"/>
                  </a:schemeClr>
                </a:solidFill>
              </a:rPr>
              <a:t> in Surface Waters </a:t>
            </a:r>
            <a:r>
              <a:rPr lang="es-CO" sz="1600" dirty="0" err="1">
                <a:solidFill>
                  <a:schemeClr val="accent1">
                    <a:lumMod val="50000"/>
                  </a:schemeClr>
                </a:solidFill>
              </a:rPr>
              <a:t>used</a:t>
            </a:r>
            <a:r>
              <a:rPr lang="es-CO" sz="1600" dirty="0">
                <a:solidFill>
                  <a:schemeClr val="accent1">
                    <a:lumMod val="50000"/>
                  </a:schemeClr>
                </a:solidFill>
              </a:rPr>
              <a:t> manta net</a:t>
            </a:r>
          </a:p>
        </p:txBody>
      </p:sp>
      <p:pic>
        <p:nvPicPr>
          <p:cNvPr id="17" name="Google Shape;453;p13" descr="20230810_101540">
            <a:extLst>
              <a:ext uri="{FF2B5EF4-FFF2-40B4-BE49-F238E27FC236}">
                <a16:creationId xmlns:a16="http://schemas.microsoft.com/office/drawing/2014/main" id="{1CD41C1B-07B2-41CE-BEAE-2A400592520D}"/>
              </a:ext>
            </a:extLst>
          </p:cNvPr>
          <p:cNvPicPr preferRelativeResize="0"/>
          <p:nvPr/>
        </p:nvPicPr>
        <p:blipFill rotWithShape="1">
          <a:blip r:embed="rId3"/>
          <a:srcRect/>
          <a:stretch>
            <a:fillRect/>
          </a:stretch>
        </p:blipFill>
        <p:spPr>
          <a:xfrm rot="5400000">
            <a:off x="5980425" y="2916272"/>
            <a:ext cx="2959049" cy="2418122"/>
          </a:xfrm>
          <a:prstGeom prst="rect">
            <a:avLst/>
          </a:prstGeom>
          <a:noFill/>
          <a:ln>
            <a:noFill/>
          </a:ln>
        </p:spPr>
      </p:pic>
      <p:pic>
        <p:nvPicPr>
          <p:cNvPr id="18" name="Imagen 17">
            <a:extLst>
              <a:ext uri="{FF2B5EF4-FFF2-40B4-BE49-F238E27FC236}">
                <a16:creationId xmlns:a16="http://schemas.microsoft.com/office/drawing/2014/main" id="{585E812C-9ACB-4D6F-A017-FB94AC6D43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48825" y="2108021"/>
            <a:ext cx="1710531" cy="2641957"/>
          </a:xfrm>
          <a:prstGeom prst="roundRect">
            <a:avLst/>
          </a:prstGeom>
        </p:spPr>
      </p:pic>
      <p:pic>
        <p:nvPicPr>
          <p:cNvPr id="19" name="Imagen 18">
            <a:extLst>
              <a:ext uri="{FF2B5EF4-FFF2-40B4-BE49-F238E27FC236}">
                <a16:creationId xmlns:a16="http://schemas.microsoft.com/office/drawing/2014/main" id="{32429040-D0F8-4C4A-BAF3-37EFC9FB91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347371" y="3152457"/>
            <a:ext cx="1681931" cy="2447993"/>
          </a:xfrm>
          <a:prstGeom prst="round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95449" y="1339157"/>
            <a:ext cx="4463521" cy="3347642"/>
          </a:xfrm>
          <a:prstGeom prst="rect">
            <a:avLst/>
          </a:prstGeom>
          <a:ln>
            <a:noFill/>
          </a:ln>
          <a:effectLst>
            <a:outerShdw blurRad="292100" dist="139700" dir="2700000" algn="tl" rotWithShape="0">
              <a:srgbClr val="333333">
                <a:alpha val="65000"/>
              </a:srgbClr>
            </a:outerShdw>
          </a:effectLst>
        </p:spPr>
      </p:pic>
      <p:sp>
        <p:nvSpPr>
          <p:cNvPr id="9" name="Rectángulo 8"/>
          <p:cNvSpPr/>
          <p:nvPr/>
        </p:nvSpPr>
        <p:spPr>
          <a:xfrm>
            <a:off x="7288119" y="2782669"/>
            <a:ext cx="4563532" cy="646331"/>
          </a:xfrm>
          <a:prstGeom prst="rect">
            <a:avLst/>
          </a:prstGeom>
        </p:spPr>
        <p:txBody>
          <a:bodyPr wrap="square">
            <a:spAutoFit/>
          </a:bodyPr>
          <a:lstStyle/>
          <a:p>
            <a:pPr algn="just"/>
            <a:endParaRPr lang="es-CO" dirty="0"/>
          </a:p>
          <a:p>
            <a:pPr algn="just"/>
            <a:endParaRPr lang="es-CO" dirty="0"/>
          </a:p>
        </p:txBody>
      </p:sp>
      <p:pic>
        <p:nvPicPr>
          <p:cNvPr id="11" name="Google Shape;452;p13" descr="AR-Gastón Iturburu"/>
          <p:cNvPicPr preferRelativeResize="0"/>
          <p:nvPr/>
        </p:nvPicPr>
        <p:blipFill rotWithShape="1">
          <a:blip r:embed="rId3"/>
          <a:srcRect/>
          <a:stretch>
            <a:fillRect/>
          </a:stretch>
        </p:blipFill>
        <p:spPr>
          <a:xfrm>
            <a:off x="10231391" y="781218"/>
            <a:ext cx="1751400" cy="4463522"/>
          </a:xfrm>
          <a:prstGeom prst="rect">
            <a:avLst/>
          </a:prstGeom>
          <a:noFill/>
          <a:ln>
            <a:noFill/>
          </a:ln>
        </p:spPr>
      </p:pic>
      <p:sp>
        <p:nvSpPr>
          <p:cNvPr id="16" name="CuadroTexto 15"/>
          <p:cNvSpPr txBox="1"/>
          <p:nvPr/>
        </p:nvSpPr>
        <p:spPr>
          <a:xfrm>
            <a:off x="-209006" y="199163"/>
            <a:ext cx="9569885" cy="400110"/>
          </a:xfrm>
          <a:prstGeom prst="rect">
            <a:avLst/>
          </a:prstGeom>
          <a:noFill/>
        </p:spPr>
        <p:txBody>
          <a:bodyPr wrap="square">
            <a:spAutoFit/>
          </a:bodyPr>
          <a:lstStyle/>
          <a:p>
            <a:pPr algn="ctr"/>
            <a:r>
              <a:rPr lang="es-CO" sz="2000" b="1" dirty="0"/>
              <a:t>REMARCO-MP-P-02</a:t>
            </a:r>
            <a:r>
              <a:rPr lang="es-CO" sz="1600" dirty="0"/>
              <a:t>, </a:t>
            </a:r>
            <a:r>
              <a:rPr lang="es-CO" sz="1600" dirty="0" err="1">
                <a:solidFill>
                  <a:schemeClr val="accent1">
                    <a:lumMod val="50000"/>
                  </a:schemeClr>
                </a:solidFill>
              </a:rPr>
              <a:t>for</a:t>
            </a:r>
            <a:r>
              <a:rPr lang="es-CO" sz="1600" dirty="0">
                <a:solidFill>
                  <a:schemeClr val="accent1">
                    <a:lumMod val="50000"/>
                  </a:schemeClr>
                </a:solidFill>
              </a:rPr>
              <a:t> </a:t>
            </a:r>
            <a:r>
              <a:rPr lang="es-CO" sz="1600" dirty="0" err="1">
                <a:solidFill>
                  <a:schemeClr val="accent1">
                    <a:lumMod val="50000"/>
                  </a:schemeClr>
                </a:solidFill>
              </a:rPr>
              <a:t>evaluating</a:t>
            </a:r>
            <a:r>
              <a:rPr lang="es-CO" sz="1600" dirty="0">
                <a:solidFill>
                  <a:schemeClr val="accent1">
                    <a:lumMod val="50000"/>
                  </a:schemeClr>
                </a:solidFill>
              </a:rPr>
              <a:t> </a:t>
            </a:r>
            <a:r>
              <a:rPr lang="es-CO" sz="1600" dirty="0" err="1">
                <a:solidFill>
                  <a:schemeClr val="accent1">
                    <a:lumMod val="50000"/>
                  </a:schemeClr>
                </a:solidFill>
              </a:rPr>
              <a:t>floating</a:t>
            </a:r>
            <a:r>
              <a:rPr lang="es-CO" sz="1600" dirty="0">
                <a:solidFill>
                  <a:schemeClr val="accent1">
                    <a:lumMod val="50000"/>
                  </a:schemeClr>
                </a:solidFill>
              </a:rPr>
              <a:t> </a:t>
            </a:r>
            <a:r>
              <a:rPr lang="es-CO" sz="1600" dirty="0" err="1">
                <a:solidFill>
                  <a:schemeClr val="accent1">
                    <a:lumMod val="50000"/>
                  </a:schemeClr>
                </a:solidFill>
              </a:rPr>
              <a:t>microplastics</a:t>
            </a:r>
            <a:r>
              <a:rPr lang="es-CO" sz="1600" dirty="0">
                <a:solidFill>
                  <a:schemeClr val="accent1">
                    <a:lumMod val="50000"/>
                  </a:schemeClr>
                </a:solidFill>
              </a:rPr>
              <a:t> in Surface Waters </a:t>
            </a:r>
            <a:r>
              <a:rPr lang="es-CO" sz="1600" dirty="0" err="1">
                <a:solidFill>
                  <a:schemeClr val="accent1">
                    <a:lumMod val="50000"/>
                  </a:schemeClr>
                </a:solidFill>
              </a:rPr>
              <a:t>used</a:t>
            </a:r>
            <a:r>
              <a:rPr lang="es-CO" sz="1600" dirty="0">
                <a:solidFill>
                  <a:schemeClr val="accent1">
                    <a:lumMod val="50000"/>
                  </a:schemeClr>
                </a:solidFill>
              </a:rPr>
              <a:t> manta net</a:t>
            </a:r>
          </a:p>
        </p:txBody>
      </p:sp>
      <p:pic>
        <p:nvPicPr>
          <p:cNvPr id="27" name="Imagen 26">
            <a:extLst>
              <a:ext uri="{FF2B5EF4-FFF2-40B4-BE49-F238E27FC236}">
                <a16:creationId xmlns:a16="http://schemas.microsoft.com/office/drawing/2014/main" id="{4E190967-6B09-47D1-BE97-68DC3E30D990}"/>
              </a:ext>
            </a:extLst>
          </p:cNvPr>
          <p:cNvPicPr>
            <a:picLocks noChangeAspect="1"/>
          </p:cNvPicPr>
          <p:nvPr/>
        </p:nvPicPr>
        <p:blipFill>
          <a:blip r:embed="rId4"/>
          <a:stretch>
            <a:fillRect/>
          </a:stretch>
        </p:blipFill>
        <p:spPr>
          <a:xfrm>
            <a:off x="3500418" y="781216"/>
            <a:ext cx="6599833" cy="4463521"/>
          </a:xfrm>
          <a:prstGeom prst="rect">
            <a:avLst/>
          </a:prstGeom>
        </p:spPr>
      </p:pic>
    </p:spTree>
    <p:extLst>
      <p:ext uri="{BB962C8B-B14F-4D97-AF65-F5344CB8AC3E}">
        <p14:creationId xmlns:p14="http://schemas.microsoft.com/office/powerpoint/2010/main" val="1279252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9884" y="899080"/>
            <a:ext cx="3119309" cy="788896"/>
          </a:xfrm>
        </p:spPr>
        <p:txBody>
          <a:bodyPr>
            <a:noAutofit/>
          </a:bodyPr>
          <a:lstStyle/>
          <a:p>
            <a:pPr algn="ctr"/>
            <a:r>
              <a:rPr lang="en-US" sz="1800" b="1" dirty="0">
                <a:solidFill>
                  <a:schemeClr val="accent1">
                    <a:lumMod val="50000"/>
                  </a:schemeClr>
                </a:solidFill>
                <a:latin typeface="Calibri" panose="020F0502020204030204" pitchFamily="34" charset="0"/>
                <a:cs typeface="Calibri" panose="020F0502020204030204" pitchFamily="34" charset="0"/>
              </a:rPr>
              <a:t>Procedure for assessment of microplastic in coastal surface waters (manta net)</a:t>
            </a:r>
            <a:endParaRPr lang="es-CO" sz="1800" b="1" dirty="0">
              <a:solidFill>
                <a:schemeClr val="accent1">
                  <a:lumMod val="50000"/>
                </a:schemeClr>
              </a:solidFill>
              <a:latin typeface="Calibri" panose="020F0502020204030204" pitchFamily="34" charset="0"/>
              <a:cs typeface="Calibri" panose="020F0502020204030204" pitchFamily="34" charset="0"/>
            </a:endParaRPr>
          </a:p>
        </p:txBody>
      </p:sp>
      <p:sp>
        <p:nvSpPr>
          <p:cNvPr id="4" name="Elipse 3"/>
          <p:cNvSpPr/>
          <p:nvPr/>
        </p:nvSpPr>
        <p:spPr>
          <a:xfrm>
            <a:off x="2821113" y="98190"/>
            <a:ext cx="5241028" cy="827587"/>
          </a:xfrm>
          <a:prstGeom prst="ellipse">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accent1">
                    <a:lumMod val="50000"/>
                  </a:schemeClr>
                </a:solidFill>
              </a:rPr>
              <a:t>Surface </a:t>
            </a:r>
            <a:r>
              <a:rPr lang="es-CO" dirty="0" err="1">
                <a:solidFill>
                  <a:schemeClr val="accent1">
                    <a:lumMod val="50000"/>
                  </a:schemeClr>
                </a:solidFill>
              </a:rPr>
              <a:t>water</a:t>
            </a:r>
            <a:r>
              <a:rPr lang="es-CO" dirty="0">
                <a:solidFill>
                  <a:schemeClr val="accent1">
                    <a:lumMod val="50000"/>
                  </a:schemeClr>
                </a:solidFill>
              </a:rPr>
              <a:t> </a:t>
            </a:r>
            <a:r>
              <a:rPr lang="es-CO" dirty="0" err="1">
                <a:solidFill>
                  <a:schemeClr val="accent1">
                    <a:lumMod val="50000"/>
                  </a:schemeClr>
                </a:solidFill>
              </a:rPr>
              <a:t>sampling</a:t>
            </a:r>
            <a:r>
              <a:rPr lang="es-CO" dirty="0">
                <a:solidFill>
                  <a:schemeClr val="accent1">
                    <a:lumMod val="50000"/>
                  </a:schemeClr>
                </a:solidFill>
              </a:rPr>
              <a:t> </a:t>
            </a:r>
            <a:r>
              <a:rPr lang="es-CO" dirty="0" err="1">
                <a:solidFill>
                  <a:schemeClr val="accent1">
                    <a:lumMod val="50000"/>
                  </a:schemeClr>
                </a:solidFill>
              </a:rPr>
              <a:t>using</a:t>
            </a:r>
            <a:r>
              <a:rPr lang="es-CO" dirty="0">
                <a:solidFill>
                  <a:schemeClr val="accent1">
                    <a:lumMod val="50000"/>
                  </a:schemeClr>
                </a:solidFill>
              </a:rPr>
              <a:t> manta net (3 </a:t>
            </a:r>
            <a:r>
              <a:rPr lang="es-CO" dirty="0" err="1">
                <a:solidFill>
                  <a:schemeClr val="accent1">
                    <a:lumMod val="50000"/>
                  </a:schemeClr>
                </a:solidFill>
              </a:rPr>
              <a:t>replicates</a:t>
            </a:r>
            <a:r>
              <a:rPr lang="es-CO" dirty="0">
                <a:solidFill>
                  <a:schemeClr val="accent1">
                    <a:lumMod val="50000"/>
                  </a:schemeClr>
                </a:solidFill>
              </a:rPr>
              <a:t>; 5-25 min; 1-3 </a:t>
            </a:r>
            <a:r>
              <a:rPr lang="es-CO" dirty="0" err="1">
                <a:solidFill>
                  <a:schemeClr val="accent1">
                    <a:lumMod val="50000"/>
                  </a:schemeClr>
                </a:solidFill>
              </a:rPr>
              <a:t>knots</a:t>
            </a:r>
            <a:r>
              <a:rPr lang="es-CO" dirty="0">
                <a:solidFill>
                  <a:schemeClr val="accent1">
                    <a:lumMod val="50000"/>
                  </a:schemeClr>
                </a:solidFill>
              </a:rPr>
              <a:t>)</a:t>
            </a:r>
          </a:p>
        </p:txBody>
      </p:sp>
      <p:sp>
        <p:nvSpPr>
          <p:cNvPr id="5" name="Rectángulo 4"/>
          <p:cNvSpPr/>
          <p:nvPr/>
        </p:nvSpPr>
        <p:spPr>
          <a:xfrm>
            <a:off x="3749846" y="1204986"/>
            <a:ext cx="3395667" cy="456292"/>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Wet sieving using a cascade of sieves: 5mm – 1mm - 300 </a:t>
            </a:r>
            <a:r>
              <a:rPr lang="es-CO" dirty="0">
                <a:solidFill>
                  <a:schemeClr val="accent1">
                    <a:lumMod val="50000"/>
                  </a:schemeClr>
                </a:solidFill>
              </a:rPr>
              <a:t>µm</a:t>
            </a:r>
          </a:p>
        </p:txBody>
      </p:sp>
      <p:sp>
        <p:nvSpPr>
          <p:cNvPr id="7" name="Rectángulo 6"/>
          <p:cNvSpPr/>
          <p:nvPr/>
        </p:nvSpPr>
        <p:spPr>
          <a:xfrm>
            <a:off x="436518" y="2214440"/>
            <a:ext cx="3125365" cy="288140"/>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1">
                    <a:lumMod val="50000"/>
                  </a:schemeClr>
                </a:solidFill>
              </a:rPr>
              <a:t>300 µm ≤ fraction &lt; 1 mm</a:t>
            </a:r>
            <a:endParaRPr lang="es-CO" dirty="0">
              <a:solidFill>
                <a:schemeClr val="accent1">
                  <a:lumMod val="50000"/>
                </a:schemeClr>
              </a:solidFill>
            </a:endParaRPr>
          </a:p>
        </p:txBody>
      </p:sp>
      <p:sp>
        <p:nvSpPr>
          <p:cNvPr id="8" name="Rectángulo 7"/>
          <p:cNvSpPr/>
          <p:nvPr/>
        </p:nvSpPr>
        <p:spPr>
          <a:xfrm>
            <a:off x="3964415" y="2210504"/>
            <a:ext cx="2954425" cy="292076"/>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1">
                    <a:lumMod val="50000"/>
                  </a:schemeClr>
                </a:solidFill>
              </a:rPr>
              <a:t>1 mm ≤ fraction &lt; 5 mm</a:t>
            </a:r>
            <a:endParaRPr lang="es-CO" dirty="0">
              <a:solidFill>
                <a:schemeClr val="accent1">
                  <a:lumMod val="50000"/>
                </a:schemeClr>
              </a:solidFill>
            </a:endParaRPr>
          </a:p>
        </p:txBody>
      </p:sp>
      <p:sp>
        <p:nvSpPr>
          <p:cNvPr id="9" name="Rectángulo 8"/>
          <p:cNvSpPr/>
          <p:nvPr/>
        </p:nvSpPr>
        <p:spPr>
          <a:xfrm>
            <a:off x="8042155" y="2427528"/>
            <a:ext cx="2954425" cy="377620"/>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1">
                    <a:lumMod val="50000"/>
                  </a:schemeClr>
                </a:solidFill>
              </a:rPr>
              <a:t>Discard fraction &gt; 5 mm</a:t>
            </a:r>
            <a:endParaRPr lang="es-CO" dirty="0">
              <a:solidFill>
                <a:schemeClr val="accent1">
                  <a:lumMod val="50000"/>
                </a:schemeClr>
              </a:solidFill>
            </a:endParaRPr>
          </a:p>
        </p:txBody>
      </p:sp>
      <p:sp>
        <p:nvSpPr>
          <p:cNvPr id="10" name="Rectángulo 9"/>
          <p:cNvSpPr/>
          <p:nvPr/>
        </p:nvSpPr>
        <p:spPr>
          <a:xfrm>
            <a:off x="1759539" y="2889588"/>
            <a:ext cx="3530104" cy="841778"/>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Density separation using saturated </a:t>
            </a:r>
            <a:r>
              <a:rPr lang="en-US" dirty="0" err="1">
                <a:solidFill>
                  <a:schemeClr val="accent1">
                    <a:lumMod val="50000"/>
                  </a:schemeClr>
                </a:solidFill>
              </a:rPr>
              <a:t>NaCl</a:t>
            </a:r>
            <a:r>
              <a:rPr lang="en-US" dirty="0">
                <a:solidFill>
                  <a:schemeClr val="accent1">
                    <a:lumMod val="50000"/>
                  </a:schemeClr>
                </a:solidFill>
              </a:rPr>
              <a:t> solution (1,2 g/cm³) (30 min shaking; settle overnight)</a:t>
            </a:r>
            <a:endParaRPr lang="es-CO" dirty="0">
              <a:solidFill>
                <a:schemeClr val="accent1">
                  <a:lumMod val="50000"/>
                </a:schemeClr>
              </a:solidFill>
            </a:endParaRPr>
          </a:p>
        </p:txBody>
      </p:sp>
      <p:sp>
        <p:nvSpPr>
          <p:cNvPr id="13" name="Rectángulo 12"/>
          <p:cNvSpPr/>
          <p:nvPr/>
        </p:nvSpPr>
        <p:spPr>
          <a:xfrm>
            <a:off x="4789759" y="3805711"/>
            <a:ext cx="2017968" cy="654651"/>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err="1">
                <a:solidFill>
                  <a:schemeClr val="accent1">
                    <a:lumMod val="50000"/>
                  </a:schemeClr>
                </a:solidFill>
              </a:rPr>
              <a:t>Organic</a:t>
            </a:r>
            <a:r>
              <a:rPr lang="es-CO" dirty="0">
                <a:solidFill>
                  <a:schemeClr val="accent1">
                    <a:lumMod val="50000"/>
                  </a:schemeClr>
                </a:solidFill>
              </a:rPr>
              <a:t> </a:t>
            </a:r>
            <a:r>
              <a:rPr lang="es-CO" dirty="0" err="1">
                <a:solidFill>
                  <a:schemeClr val="accent1">
                    <a:lumMod val="50000"/>
                  </a:schemeClr>
                </a:solidFill>
              </a:rPr>
              <a:t>digestion</a:t>
            </a:r>
            <a:r>
              <a:rPr lang="es-CO" dirty="0">
                <a:solidFill>
                  <a:schemeClr val="accent1">
                    <a:lumMod val="50000"/>
                  </a:schemeClr>
                </a:solidFill>
              </a:rPr>
              <a:t> (</a:t>
            </a:r>
            <a:r>
              <a:rPr lang="es-CO" dirty="0" err="1">
                <a:solidFill>
                  <a:schemeClr val="accent1">
                    <a:lumMod val="50000"/>
                  </a:schemeClr>
                </a:solidFill>
              </a:rPr>
              <a:t>H₂O</a:t>
            </a:r>
            <a:r>
              <a:rPr lang="es-CO" dirty="0">
                <a:solidFill>
                  <a:schemeClr val="accent1">
                    <a:lumMod val="50000"/>
                  </a:schemeClr>
                </a:solidFill>
              </a:rPr>
              <a:t>₂ 30–35%)</a:t>
            </a:r>
          </a:p>
        </p:txBody>
      </p:sp>
      <p:sp>
        <p:nvSpPr>
          <p:cNvPr id="15" name="Rectángulo 14"/>
          <p:cNvSpPr/>
          <p:nvPr/>
        </p:nvSpPr>
        <p:spPr>
          <a:xfrm>
            <a:off x="4621660" y="4916869"/>
            <a:ext cx="2487583" cy="788684"/>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Identification and counting of MPs under stereomicroscope</a:t>
            </a:r>
            <a:endParaRPr lang="es-CO" dirty="0">
              <a:solidFill>
                <a:schemeClr val="accent1">
                  <a:lumMod val="50000"/>
                </a:schemeClr>
              </a:solidFill>
            </a:endParaRPr>
          </a:p>
        </p:txBody>
      </p:sp>
      <p:sp>
        <p:nvSpPr>
          <p:cNvPr id="18" name="Datos 17"/>
          <p:cNvSpPr/>
          <p:nvPr/>
        </p:nvSpPr>
        <p:spPr>
          <a:xfrm>
            <a:off x="8579907" y="3305884"/>
            <a:ext cx="2416673" cy="732628"/>
          </a:xfrm>
          <a:prstGeom prst="flowChartInputOutput">
            <a:avLst/>
          </a:prstGeom>
          <a:ln>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accent1">
                    <a:lumMod val="50000"/>
                  </a:schemeClr>
                </a:solidFill>
              </a:rPr>
              <a:t>Record MP abundance (Annex IV)</a:t>
            </a:r>
            <a:endParaRPr lang="es-CO" dirty="0">
              <a:solidFill>
                <a:schemeClr val="accent1">
                  <a:lumMod val="50000"/>
                </a:schemeClr>
              </a:solidFill>
            </a:endParaRPr>
          </a:p>
        </p:txBody>
      </p:sp>
      <p:cxnSp>
        <p:nvCxnSpPr>
          <p:cNvPr id="20" name="Conector recto de flecha 19"/>
          <p:cNvCxnSpPr/>
          <p:nvPr/>
        </p:nvCxnSpPr>
        <p:spPr>
          <a:xfrm>
            <a:off x="5401131" y="963212"/>
            <a:ext cx="4" cy="258700"/>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a:stCxn id="5" idx="2"/>
            <a:endCxn id="7" idx="0"/>
          </p:cNvCxnSpPr>
          <p:nvPr/>
        </p:nvCxnSpPr>
        <p:spPr>
          <a:xfrm flipH="1">
            <a:off x="1999201" y="1661278"/>
            <a:ext cx="3448479" cy="553162"/>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a:stCxn id="5" idx="2"/>
            <a:endCxn id="8" idx="0"/>
          </p:cNvCxnSpPr>
          <p:nvPr/>
        </p:nvCxnSpPr>
        <p:spPr>
          <a:xfrm flipH="1">
            <a:off x="5441628" y="1661278"/>
            <a:ext cx="6052" cy="549226"/>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a:stCxn id="5" idx="2"/>
            <a:endCxn id="9" idx="0"/>
          </p:cNvCxnSpPr>
          <p:nvPr/>
        </p:nvCxnSpPr>
        <p:spPr>
          <a:xfrm>
            <a:off x="5447680" y="1661278"/>
            <a:ext cx="4071688" cy="766250"/>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a:stCxn id="8" idx="2"/>
            <a:endCxn id="10" idx="0"/>
          </p:cNvCxnSpPr>
          <p:nvPr/>
        </p:nvCxnSpPr>
        <p:spPr>
          <a:xfrm flipH="1">
            <a:off x="3524591" y="2502580"/>
            <a:ext cx="1917037" cy="387008"/>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p:cNvCxnSpPr>
            <a:stCxn id="7" idx="2"/>
            <a:endCxn id="10" idx="0"/>
          </p:cNvCxnSpPr>
          <p:nvPr/>
        </p:nvCxnSpPr>
        <p:spPr>
          <a:xfrm>
            <a:off x="1999201" y="2502580"/>
            <a:ext cx="1525390" cy="387008"/>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ector recto de flecha 41"/>
          <p:cNvCxnSpPr/>
          <p:nvPr/>
        </p:nvCxnSpPr>
        <p:spPr>
          <a:xfrm flipV="1">
            <a:off x="7052425" y="5357777"/>
            <a:ext cx="724540" cy="11031"/>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43"/>
          <p:cNvCxnSpPr/>
          <p:nvPr/>
        </p:nvCxnSpPr>
        <p:spPr>
          <a:xfrm flipV="1">
            <a:off x="9079769" y="4133036"/>
            <a:ext cx="439598" cy="513916"/>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Rombo 18"/>
          <p:cNvSpPr/>
          <p:nvPr/>
        </p:nvSpPr>
        <p:spPr>
          <a:xfrm>
            <a:off x="1124056" y="4218751"/>
            <a:ext cx="3188304" cy="1346268"/>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High  </a:t>
            </a:r>
            <a:r>
              <a:rPr lang="es-CO" dirty="0" err="1"/>
              <a:t>organic</a:t>
            </a:r>
            <a:r>
              <a:rPr lang="es-CO" dirty="0"/>
              <a:t> </a:t>
            </a:r>
            <a:r>
              <a:rPr lang="es-CO" dirty="0" err="1"/>
              <a:t>matter</a:t>
            </a:r>
            <a:r>
              <a:rPr lang="es-CO" dirty="0"/>
              <a:t> </a:t>
            </a:r>
            <a:r>
              <a:rPr lang="es-CO" dirty="0" err="1"/>
              <a:t>content</a:t>
            </a:r>
            <a:r>
              <a:rPr lang="es-CO" dirty="0"/>
              <a:t>?</a:t>
            </a:r>
          </a:p>
        </p:txBody>
      </p:sp>
      <p:sp>
        <p:nvSpPr>
          <p:cNvPr id="33" name="Rectángulo 32"/>
          <p:cNvSpPr/>
          <p:nvPr/>
        </p:nvSpPr>
        <p:spPr>
          <a:xfrm>
            <a:off x="7776965" y="4681696"/>
            <a:ext cx="2605608" cy="788684"/>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 MP confirmation via </a:t>
            </a:r>
            <a:r>
              <a:rPr lang="en-US" dirty="0" err="1">
                <a:solidFill>
                  <a:schemeClr val="accent1">
                    <a:lumMod val="50000"/>
                  </a:schemeClr>
                </a:solidFill>
              </a:rPr>
              <a:t>FTIR-ATR</a:t>
            </a:r>
            <a:r>
              <a:rPr lang="en-US" dirty="0">
                <a:solidFill>
                  <a:schemeClr val="accent1">
                    <a:lumMod val="50000"/>
                  </a:schemeClr>
                </a:solidFill>
              </a:rPr>
              <a:t> or Raman</a:t>
            </a:r>
            <a:endParaRPr lang="es-CO" dirty="0">
              <a:solidFill>
                <a:schemeClr val="accent1">
                  <a:lumMod val="50000"/>
                </a:schemeClr>
              </a:solidFill>
            </a:endParaRPr>
          </a:p>
        </p:txBody>
      </p:sp>
      <p:cxnSp>
        <p:nvCxnSpPr>
          <p:cNvPr id="41" name="Conector recto de flecha 40"/>
          <p:cNvCxnSpPr>
            <a:stCxn id="19" idx="3"/>
            <a:endCxn id="13" idx="1"/>
          </p:cNvCxnSpPr>
          <p:nvPr/>
        </p:nvCxnSpPr>
        <p:spPr>
          <a:xfrm flipV="1">
            <a:off x="4312360" y="4133037"/>
            <a:ext cx="477399" cy="758848"/>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ector recto de flecha 42"/>
          <p:cNvCxnSpPr>
            <a:stCxn id="19" idx="2"/>
          </p:cNvCxnSpPr>
          <p:nvPr/>
        </p:nvCxnSpPr>
        <p:spPr>
          <a:xfrm flipV="1">
            <a:off x="2718208" y="5532287"/>
            <a:ext cx="1903452" cy="32732"/>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p:cNvCxnSpPr>
            <a:endCxn id="19" idx="0"/>
          </p:cNvCxnSpPr>
          <p:nvPr/>
        </p:nvCxnSpPr>
        <p:spPr>
          <a:xfrm flipH="1">
            <a:off x="2718208" y="3731366"/>
            <a:ext cx="757997" cy="487385"/>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0" name="Rectángulo 49"/>
          <p:cNvSpPr/>
          <p:nvPr/>
        </p:nvSpPr>
        <p:spPr>
          <a:xfrm rot="18418104">
            <a:off x="4178203" y="4179036"/>
            <a:ext cx="485519" cy="369332"/>
          </a:xfrm>
          <a:prstGeom prst="rect">
            <a:avLst/>
          </a:prstGeom>
        </p:spPr>
        <p:txBody>
          <a:bodyPr wrap="none">
            <a:spAutoFit/>
          </a:bodyPr>
          <a:lstStyle/>
          <a:p>
            <a:pPr algn="ctr"/>
            <a:r>
              <a:rPr lang="en-US" dirty="0">
                <a:solidFill>
                  <a:schemeClr val="accent1">
                    <a:lumMod val="50000"/>
                  </a:schemeClr>
                </a:solidFill>
              </a:rPr>
              <a:t>Yes</a:t>
            </a:r>
            <a:endParaRPr lang="es-CO" dirty="0">
              <a:solidFill>
                <a:schemeClr val="accent1">
                  <a:lumMod val="50000"/>
                </a:schemeClr>
              </a:solidFill>
            </a:endParaRPr>
          </a:p>
        </p:txBody>
      </p:sp>
      <p:sp>
        <p:nvSpPr>
          <p:cNvPr id="51" name="Rectángulo 50"/>
          <p:cNvSpPr/>
          <p:nvPr/>
        </p:nvSpPr>
        <p:spPr>
          <a:xfrm>
            <a:off x="3612057" y="5192225"/>
            <a:ext cx="468415" cy="369332"/>
          </a:xfrm>
          <a:prstGeom prst="rect">
            <a:avLst/>
          </a:prstGeom>
        </p:spPr>
        <p:txBody>
          <a:bodyPr wrap="square">
            <a:spAutoFit/>
          </a:bodyPr>
          <a:lstStyle/>
          <a:p>
            <a:pPr algn="ctr"/>
            <a:r>
              <a:rPr lang="en-US" dirty="0">
                <a:solidFill>
                  <a:schemeClr val="accent1">
                    <a:lumMod val="50000"/>
                  </a:schemeClr>
                </a:solidFill>
              </a:rPr>
              <a:t>No</a:t>
            </a:r>
            <a:endParaRPr lang="es-CO" dirty="0">
              <a:solidFill>
                <a:schemeClr val="accent1">
                  <a:lumMod val="50000"/>
                </a:schemeClr>
              </a:solidFill>
            </a:endParaRPr>
          </a:p>
        </p:txBody>
      </p:sp>
      <p:cxnSp>
        <p:nvCxnSpPr>
          <p:cNvPr id="53" name="Conector recto de flecha 52"/>
          <p:cNvCxnSpPr>
            <a:stCxn id="13" idx="2"/>
          </p:cNvCxnSpPr>
          <p:nvPr/>
        </p:nvCxnSpPr>
        <p:spPr>
          <a:xfrm flipH="1">
            <a:off x="5771083" y="4460362"/>
            <a:ext cx="27660" cy="456507"/>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CuadroTexto 28"/>
          <p:cNvSpPr txBox="1"/>
          <p:nvPr/>
        </p:nvSpPr>
        <p:spPr>
          <a:xfrm>
            <a:off x="8195151" y="752806"/>
            <a:ext cx="3996849" cy="892552"/>
          </a:xfrm>
          <a:prstGeom prst="rect">
            <a:avLst/>
          </a:prstGeom>
          <a:noFill/>
        </p:spPr>
        <p:txBody>
          <a:bodyPr wrap="square">
            <a:spAutoFit/>
          </a:bodyPr>
          <a:lstStyle/>
          <a:p>
            <a:pPr algn="ctr"/>
            <a:r>
              <a:rPr lang="es-CO" sz="2000" b="1" dirty="0"/>
              <a:t>REMARCO-MP-P-02</a:t>
            </a:r>
            <a:r>
              <a:rPr lang="es-CO" sz="1600" dirty="0"/>
              <a:t>, </a:t>
            </a:r>
            <a:r>
              <a:rPr lang="es-CO" sz="1600" dirty="0" err="1">
                <a:solidFill>
                  <a:schemeClr val="accent1">
                    <a:lumMod val="50000"/>
                  </a:schemeClr>
                </a:solidFill>
              </a:rPr>
              <a:t>for</a:t>
            </a:r>
            <a:r>
              <a:rPr lang="es-CO" sz="1600" dirty="0">
                <a:solidFill>
                  <a:schemeClr val="accent1">
                    <a:lumMod val="50000"/>
                  </a:schemeClr>
                </a:solidFill>
              </a:rPr>
              <a:t> </a:t>
            </a:r>
            <a:r>
              <a:rPr lang="es-CO" sz="1600" dirty="0" err="1">
                <a:solidFill>
                  <a:schemeClr val="accent1">
                    <a:lumMod val="50000"/>
                  </a:schemeClr>
                </a:solidFill>
              </a:rPr>
              <a:t>evaluating</a:t>
            </a:r>
            <a:r>
              <a:rPr lang="es-CO" sz="1600" dirty="0">
                <a:solidFill>
                  <a:schemeClr val="accent1">
                    <a:lumMod val="50000"/>
                  </a:schemeClr>
                </a:solidFill>
              </a:rPr>
              <a:t> </a:t>
            </a:r>
            <a:r>
              <a:rPr lang="es-CO" sz="1600" dirty="0" err="1">
                <a:solidFill>
                  <a:schemeClr val="accent1">
                    <a:lumMod val="50000"/>
                  </a:schemeClr>
                </a:solidFill>
              </a:rPr>
              <a:t>floating</a:t>
            </a:r>
            <a:r>
              <a:rPr lang="es-CO" sz="1600" dirty="0">
                <a:solidFill>
                  <a:schemeClr val="accent1">
                    <a:lumMod val="50000"/>
                  </a:schemeClr>
                </a:solidFill>
              </a:rPr>
              <a:t> </a:t>
            </a:r>
            <a:r>
              <a:rPr lang="es-CO" sz="1600" dirty="0" err="1">
                <a:solidFill>
                  <a:schemeClr val="accent1">
                    <a:lumMod val="50000"/>
                  </a:schemeClr>
                </a:solidFill>
              </a:rPr>
              <a:t>microplastics</a:t>
            </a:r>
            <a:r>
              <a:rPr lang="es-CO" sz="1600" dirty="0">
                <a:solidFill>
                  <a:schemeClr val="accent1">
                    <a:lumMod val="50000"/>
                  </a:schemeClr>
                </a:solidFill>
              </a:rPr>
              <a:t> in Surface Waters </a:t>
            </a:r>
            <a:r>
              <a:rPr lang="es-CO" sz="1600" dirty="0" err="1">
                <a:solidFill>
                  <a:schemeClr val="accent1">
                    <a:lumMod val="50000"/>
                  </a:schemeClr>
                </a:solidFill>
              </a:rPr>
              <a:t>used</a:t>
            </a:r>
            <a:r>
              <a:rPr lang="es-CO" sz="1600" dirty="0">
                <a:solidFill>
                  <a:schemeClr val="accent1">
                    <a:lumMod val="50000"/>
                  </a:schemeClr>
                </a:solidFill>
              </a:rPr>
              <a:t> manta net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p:cNvGrpSpPr/>
          <p:nvPr/>
        </p:nvGrpSpPr>
        <p:grpSpPr>
          <a:xfrm>
            <a:off x="361563" y="1645358"/>
            <a:ext cx="6536356" cy="1695683"/>
            <a:chOff x="2931494" y="1641827"/>
            <a:chExt cx="6105471" cy="1343980"/>
          </a:xfrm>
        </p:grpSpPr>
        <p:pic>
          <p:nvPicPr>
            <p:cNvPr id="3" name="Imagen 2"/>
            <p:cNvPicPr>
              <a:picLocks noChangeAspect="1"/>
            </p:cNvPicPr>
            <p:nvPr/>
          </p:nvPicPr>
          <p:blipFill>
            <a:blip r:embed="rId2"/>
            <a:stretch>
              <a:fillRect/>
            </a:stretch>
          </p:blipFill>
          <p:spPr>
            <a:xfrm>
              <a:off x="2931494" y="1750235"/>
              <a:ext cx="5941854" cy="1214326"/>
            </a:xfrm>
            <a:prstGeom prst="rect">
              <a:avLst/>
            </a:prstGeom>
          </p:spPr>
        </p:pic>
        <p:sp>
          <p:nvSpPr>
            <p:cNvPr id="6" name="Rectángulo 5"/>
            <p:cNvSpPr/>
            <p:nvPr/>
          </p:nvSpPr>
          <p:spPr>
            <a:xfrm>
              <a:off x="3952923" y="1741620"/>
              <a:ext cx="1427358" cy="2037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tx1"/>
                  </a:solidFill>
                  <a:latin typeface="Times New Roman" panose="02020603050405020304" pitchFamily="18" charset="0"/>
                  <a:cs typeface="Times New Roman" panose="02020603050405020304" pitchFamily="18" charset="0"/>
                </a:rPr>
                <a:t>Country </a:t>
              </a:r>
              <a:r>
                <a:rPr lang="es-CO" sz="1400" dirty="0" err="1">
                  <a:solidFill>
                    <a:schemeClr val="tx1"/>
                  </a:solidFill>
                  <a:latin typeface="Times New Roman" panose="02020603050405020304" pitchFamily="18" charset="0"/>
                  <a:cs typeface="Times New Roman" panose="02020603050405020304" pitchFamily="18" charset="0"/>
                </a:rPr>
                <a:t>code</a:t>
              </a:r>
              <a:endParaRPr lang="es-CO" sz="1400" dirty="0">
                <a:solidFill>
                  <a:schemeClr val="tx1"/>
                </a:solidFill>
                <a:latin typeface="Times New Roman" panose="02020603050405020304" pitchFamily="18" charset="0"/>
                <a:cs typeface="Times New Roman" panose="02020603050405020304" pitchFamily="18" charset="0"/>
              </a:endParaRPr>
            </a:p>
          </p:txBody>
        </p:sp>
        <p:sp>
          <p:nvSpPr>
            <p:cNvPr id="7" name="Rectángulo 6"/>
            <p:cNvSpPr/>
            <p:nvPr/>
          </p:nvSpPr>
          <p:spPr>
            <a:xfrm>
              <a:off x="5321826" y="1641827"/>
              <a:ext cx="1825605" cy="468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tx1"/>
                  </a:solidFill>
                  <a:latin typeface="Times New Roman" panose="02020603050405020304" pitchFamily="18" charset="0"/>
                  <a:cs typeface="Times New Roman" panose="02020603050405020304" pitchFamily="18" charset="0"/>
                </a:rPr>
                <a:t>Sampling </a:t>
              </a:r>
              <a:r>
                <a:rPr lang="es-CO" sz="1400" dirty="0" err="1">
                  <a:solidFill>
                    <a:schemeClr val="tx1"/>
                  </a:solidFill>
                  <a:latin typeface="Times New Roman" panose="02020603050405020304" pitchFamily="18" charset="0"/>
                  <a:cs typeface="Times New Roman" panose="02020603050405020304" pitchFamily="18" charset="0"/>
                </a:rPr>
                <a:t>area</a:t>
              </a:r>
              <a:r>
                <a:rPr lang="es-CO" sz="1400" dirty="0">
                  <a:solidFill>
                    <a:schemeClr val="tx1"/>
                  </a:solidFill>
                  <a:latin typeface="Times New Roman" panose="02020603050405020304" pitchFamily="18" charset="0"/>
                  <a:cs typeface="Times New Roman" panose="02020603050405020304" pitchFamily="18" charset="0"/>
                </a:rPr>
                <a:t> </a:t>
              </a:r>
              <a:r>
                <a:rPr lang="es-CO" sz="1400" dirty="0" err="1">
                  <a:solidFill>
                    <a:schemeClr val="tx1"/>
                  </a:solidFill>
                  <a:latin typeface="Times New Roman" panose="02020603050405020304" pitchFamily="18" charset="0"/>
                  <a:cs typeface="Times New Roman" panose="02020603050405020304" pitchFamily="18" charset="0"/>
                </a:rPr>
                <a:t>code</a:t>
              </a:r>
              <a:endParaRPr lang="es-CO" sz="1400" dirty="0">
                <a:solidFill>
                  <a:schemeClr val="tx1"/>
                </a:solidFill>
                <a:latin typeface="Times New Roman" panose="02020603050405020304" pitchFamily="18" charset="0"/>
                <a:cs typeface="Times New Roman" panose="02020603050405020304" pitchFamily="18" charset="0"/>
              </a:endParaRPr>
            </a:p>
          </p:txBody>
        </p:sp>
        <p:sp>
          <p:nvSpPr>
            <p:cNvPr id="8" name="Rectángulo 7"/>
            <p:cNvSpPr/>
            <p:nvPr/>
          </p:nvSpPr>
          <p:spPr>
            <a:xfrm>
              <a:off x="7147430" y="1740556"/>
              <a:ext cx="1889535" cy="2453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tx1"/>
                  </a:solidFill>
                  <a:latin typeface="Times New Roman" panose="02020603050405020304" pitchFamily="18" charset="0"/>
                  <a:cs typeface="Times New Roman" panose="02020603050405020304" pitchFamily="18" charset="0"/>
                </a:rPr>
                <a:t>      # </a:t>
              </a:r>
              <a:r>
                <a:rPr lang="es-CO" sz="1400" dirty="0" err="1">
                  <a:solidFill>
                    <a:schemeClr val="tx1"/>
                  </a:solidFill>
                  <a:latin typeface="Times New Roman" panose="02020603050405020304" pitchFamily="18" charset="0"/>
                  <a:cs typeface="Times New Roman" panose="02020603050405020304" pitchFamily="18" charset="0"/>
                </a:rPr>
                <a:t>replicate</a:t>
              </a:r>
              <a:endParaRPr lang="es-CO" sz="1400" dirty="0">
                <a:solidFill>
                  <a:schemeClr val="tx1"/>
                </a:solidFill>
                <a:latin typeface="Times New Roman" panose="02020603050405020304" pitchFamily="18" charset="0"/>
                <a:cs typeface="Times New Roman" panose="02020603050405020304" pitchFamily="18" charset="0"/>
              </a:endParaRPr>
            </a:p>
          </p:txBody>
        </p:sp>
        <p:sp>
          <p:nvSpPr>
            <p:cNvPr id="9" name="Rectángulo 8"/>
            <p:cNvSpPr/>
            <p:nvPr/>
          </p:nvSpPr>
          <p:spPr>
            <a:xfrm>
              <a:off x="6209403" y="2782081"/>
              <a:ext cx="1427358" cy="2037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err="1">
                  <a:solidFill>
                    <a:schemeClr val="tx1"/>
                  </a:solidFill>
                  <a:latin typeface="Times New Roman" panose="02020603050405020304" pitchFamily="18" charset="0"/>
                  <a:cs typeface="Times New Roman" panose="02020603050405020304" pitchFamily="18" charset="0"/>
                </a:rPr>
                <a:t>Microplastic</a:t>
              </a:r>
              <a:endParaRPr lang="es-CO" sz="1400" dirty="0">
                <a:solidFill>
                  <a:schemeClr val="tx1"/>
                </a:solidFill>
                <a:latin typeface="Times New Roman" panose="02020603050405020304" pitchFamily="18" charset="0"/>
                <a:cs typeface="Times New Roman" panose="02020603050405020304" pitchFamily="18" charset="0"/>
              </a:endParaRPr>
            </a:p>
          </p:txBody>
        </p:sp>
        <p:sp>
          <p:nvSpPr>
            <p:cNvPr id="10" name="Rectángulo 9"/>
            <p:cNvSpPr/>
            <p:nvPr/>
          </p:nvSpPr>
          <p:spPr>
            <a:xfrm>
              <a:off x="4700468" y="2767633"/>
              <a:ext cx="1427358" cy="2037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tx1"/>
                  </a:solidFill>
                  <a:latin typeface="Times New Roman" panose="02020603050405020304" pitchFamily="18" charset="0"/>
                  <a:cs typeface="Times New Roman" panose="02020603050405020304" pitchFamily="18" charset="0"/>
                </a:rPr>
                <a:t>Date (</a:t>
              </a:r>
              <a:r>
                <a:rPr lang="es-CO" sz="1400" dirty="0" err="1">
                  <a:solidFill>
                    <a:schemeClr val="tx1"/>
                  </a:solidFill>
                  <a:latin typeface="Times New Roman" panose="02020603050405020304" pitchFamily="18" charset="0"/>
                  <a:cs typeface="Times New Roman" panose="02020603050405020304" pitchFamily="18" charset="0"/>
                </a:rPr>
                <a:t>dd</a:t>
              </a:r>
              <a:r>
                <a:rPr lang="es-CO" sz="1400" dirty="0">
                  <a:solidFill>
                    <a:schemeClr val="tx1"/>
                  </a:solidFill>
                  <a:latin typeface="Times New Roman" panose="02020603050405020304" pitchFamily="18" charset="0"/>
                  <a:cs typeface="Times New Roman" panose="02020603050405020304" pitchFamily="18" charset="0"/>
                </a:rPr>
                <a:t>/mm/</a:t>
              </a:r>
              <a:r>
                <a:rPr lang="es-CO" sz="1400" dirty="0" err="1">
                  <a:solidFill>
                    <a:schemeClr val="tx1"/>
                  </a:solidFill>
                  <a:latin typeface="Times New Roman" panose="02020603050405020304" pitchFamily="18" charset="0"/>
                  <a:cs typeface="Times New Roman" panose="02020603050405020304" pitchFamily="18" charset="0"/>
                </a:rPr>
                <a:t>yy</a:t>
              </a:r>
              <a:r>
                <a:rPr lang="es-CO" sz="1400" dirty="0">
                  <a:solidFill>
                    <a:schemeClr val="tx1"/>
                  </a:solidFill>
                  <a:latin typeface="Times New Roman" panose="02020603050405020304" pitchFamily="18" charset="0"/>
                  <a:cs typeface="Times New Roman" panose="02020603050405020304" pitchFamily="18" charset="0"/>
                </a:rPr>
                <a:t>)</a:t>
              </a:r>
            </a:p>
          </p:txBody>
        </p:sp>
        <p:sp>
          <p:nvSpPr>
            <p:cNvPr id="11" name="Rectángulo 10"/>
            <p:cNvSpPr/>
            <p:nvPr/>
          </p:nvSpPr>
          <p:spPr>
            <a:xfrm>
              <a:off x="2977570" y="2763998"/>
              <a:ext cx="1573589" cy="207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tx1"/>
                  </a:solidFill>
                  <a:latin typeface="Times New Roman" panose="02020603050405020304" pitchFamily="18" charset="0"/>
                  <a:cs typeface="Times New Roman" panose="02020603050405020304" pitchFamily="18" charset="0"/>
                </a:rPr>
                <a:t>Project </a:t>
              </a:r>
              <a:r>
                <a:rPr lang="es-CO" sz="1400" dirty="0" err="1">
                  <a:solidFill>
                    <a:schemeClr val="tx1"/>
                  </a:solidFill>
                  <a:latin typeface="Times New Roman" panose="02020603050405020304" pitchFamily="18" charset="0"/>
                  <a:cs typeface="Times New Roman" panose="02020603050405020304" pitchFamily="18" charset="0"/>
                </a:rPr>
                <a:t>code</a:t>
              </a:r>
              <a:endParaRPr lang="es-CO" sz="1400" dirty="0">
                <a:solidFill>
                  <a:schemeClr val="tx1"/>
                </a:solidFill>
                <a:latin typeface="Times New Roman" panose="02020603050405020304" pitchFamily="18" charset="0"/>
                <a:cs typeface="Times New Roman" panose="02020603050405020304" pitchFamily="18" charset="0"/>
              </a:endParaRPr>
            </a:p>
          </p:txBody>
        </p:sp>
      </p:grpSp>
      <p:sp>
        <p:nvSpPr>
          <p:cNvPr id="19" name="Rectangle 1"/>
          <p:cNvSpPr>
            <a:spLocks noChangeArrowheads="1"/>
          </p:cNvSpPr>
          <p:nvPr/>
        </p:nvSpPr>
        <p:spPr bwMode="auto">
          <a:xfrm>
            <a:off x="483524" y="4468140"/>
            <a:ext cx="11151817" cy="923330"/>
          </a:xfrm>
          <a:prstGeom prst="rect">
            <a:avLst/>
          </a:prstGeom>
          <a:solidFill>
            <a:schemeClr val="accent1">
              <a:lumMod val="40000"/>
              <a:lumOff val="60000"/>
            </a:schemeClr>
          </a:solidFill>
          <a:ln w="9525">
            <a:solidFill>
              <a:schemeClr val="tx1"/>
            </a:solidFill>
            <a:miter lim="800000"/>
          </a:ln>
          <a:effectLst/>
        </p:spPr>
        <p:txBody>
          <a:bodyPr vert="horz" wrap="squar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s-CO" altLang="es-CO" sz="1800" b="0" i="0" u="none" strike="noStrike" cap="none" normalizeH="0" baseline="0" dirty="0">
                <a:ln>
                  <a:noFill/>
                </a:ln>
                <a:solidFill>
                  <a:schemeClr val="tx1"/>
                </a:solidFill>
                <a:effectLst/>
                <a:latin typeface="Arial" panose="020B0604020202020204" pitchFamily="34" charset="0"/>
              </a:rPr>
              <a:t>Record </a:t>
            </a:r>
            <a:r>
              <a:rPr kumimoji="0" lang="es-CO" altLang="es-CO" sz="1800" b="0" i="0" u="none" strike="noStrike" cap="none" normalizeH="0" baseline="0" dirty="0" err="1">
                <a:ln>
                  <a:noFill/>
                </a:ln>
                <a:solidFill>
                  <a:schemeClr val="tx1"/>
                </a:solidFill>
                <a:effectLst/>
                <a:latin typeface="Arial" panose="020B0604020202020204" pitchFamily="34" charset="0"/>
              </a:rPr>
              <a:t>the</a:t>
            </a:r>
            <a:r>
              <a:rPr kumimoji="0" lang="es-CO" altLang="es-CO" sz="1800" b="0" i="0" u="none" strike="noStrike" cap="none" normalizeH="0" baseline="0" dirty="0">
                <a:ln>
                  <a:noFill/>
                </a:ln>
                <a:solidFill>
                  <a:schemeClr val="tx1"/>
                </a:solidFill>
                <a:effectLst/>
                <a:latin typeface="Arial" panose="020B0604020202020204" pitchFamily="34" charset="0"/>
              </a:rPr>
              <a:t> </a:t>
            </a:r>
            <a:r>
              <a:rPr kumimoji="0" lang="es-CO" altLang="es-CO" sz="1800" b="0" i="0" u="none" strike="noStrike" cap="none" normalizeH="0" baseline="0" dirty="0" err="1">
                <a:ln>
                  <a:noFill/>
                </a:ln>
                <a:solidFill>
                  <a:schemeClr val="tx1"/>
                </a:solidFill>
                <a:effectLst/>
                <a:latin typeface="Arial" panose="020B0604020202020204" pitchFamily="34" charset="0"/>
              </a:rPr>
              <a:t>abundance</a:t>
            </a:r>
            <a:r>
              <a:rPr kumimoji="0" lang="es-CO" altLang="es-CO" sz="1800" b="0" i="0" u="none" strike="noStrike" cap="none" normalizeH="0" baseline="0" dirty="0">
                <a:ln>
                  <a:noFill/>
                </a:ln>
                <a:solidFill>
                  <a:schemeClr val="tx1"/>
                </a:solidFill>
                <a:effectLst/>
                <a:latin typeface="Arial" panose="020B0604020202020204" pitchFamily="34" charset="0"/>
              </a:rPr>
              <a:t> </a:t>
            </a:r>
            <a:r>
              <a:rPr kumimoji="0" lang="es-CO" altLang="es-CO" sz="1800" b="0" i="0" u="none" strike="noStrike" cap="none" normalizeH="0" baseline="0" dirty="0" err="1">
                <a:ln>
                  <a:noFill/>
                </a:ln>
                <a:solidFill>
                  <a:schemeClr val="tx1"/>
                </a:solidFill>
                <a:effectLst/>
                <a:latin typeface="Arial" panose="020B0604020202020204" pitchFamily="34" charset="0"/>
              </a:rPr>
              <a:t>values</a:t>
            </a:r>
            <a:r>
              <a:rPr kumimoji="0" lang="es-CO" altLang="es-CO" sz="1800" b="0" i="0" u="none" strike="noStrike" cap="none" normalizeH="0" baseline="0" dirty="0">
                <a:ln>
                  <a:noFill/>
                </a:ln>
                <a:solidFill>
                  <a:schemeClr val="tx1"/>
                </a:solidFill>
                <a:effectLst/>
                <a:latin typeface="Arial" panose="020B0604020202020204" pitchFamily="34" charset="0"/>
              </a:rPr>
              <a:t> </a:t>
            </a:r>
            <a:r>
              <a:rPr kumimoji="0" lang="es-CO" altLang="es-CO" sz="1800" b="0" i="0" u="none" strike="noStrike" cap="none" normalizeH="0" baseline="0" dirty="0" err="1">
                <a:ln>
                  <a:noFill/>
                </a:ln>
                <a:solidFill>
                  <a:schemeClr val="tx1"/>
                </a:solidFill>
                <a:effectLst/>
                <a:latin typeface="Arial" panose="020B0604020202020204" pitchFamily="34" charset="0"/>
              </a:rPr>
              <a:t>by</a:t>
            </a:r>
            <a:r>
              <a:rPr kumimoji="0" lang="es-CO" altLang="es-CO" sz="1800" b="0" i="0" u="none" strike="noStrike" cap="none" normalizeH="0" baseline="0" dirty="0">
                <a:ln>
                  <a:noFill/>
                </a:ln>
                <a:solidFill>
                  <a:schemeClr val="tx1"/>
                </a:solidFill>
                <a:effectLst/>
                <a:latin typeface="Arial" panose="020B0604020202020204" pitchFamily="34" charset="0"/>
              </a:rPr>
              <a:t> </a:t>
            </a:r>
            <a:r>
              <a:rPr kumimoji="0" lang="es-CO" altLang="es-CO" sz="1800" b="0" i="0" u="none" strike="noStrike" cap="none" normalizeH="0" baseline="0" dirty="0" err="1">
                <a:ln>
                  <a:noFill/>
                </a:ln>
                <a:solidFill>
                  <a:schemeClr val="tx1"/>
                </a:solidFill>
                <a:effectLst/>
                <a:latin typeface="Arial" panose="020B0604020202020204" pitchFamily="34" charset="0"/>
              </a:rPr>
              <a:t>type</a:t>
            </a:r>
            <a:r>
              <a:rPr kumimoji="0" lang="es-CO" altLang="es-CO" sz="1800" b="0" i="0" u="none" strike="noStrike" cap="none" normalizeH="0" baseline="0" dirty="0">
                <a:ln>
                  <a:noFill/>
                </a:ln>
                <a:solidFill>
                  <a:schemeClr val="tx1"/>
                </a:solidFill>
                <a:effectLst/>
                <a:latin typeface="Arial" panose="020B0604020202020204" pitchFamily="34" charset="0"/>
              </a:rPr>
              <a:t> of </a:t>
            </a:r>
            <a:r>
              <a:rPr kumimoji="0" lang="es-CO" altLang="es-CO" sz="1800" b="0" i="0" u="none" strike="noStrike" cap="none" normalizeH="0" baseline="0" dirty="0" err="1">
                <a:ln>
                  <a:noFill/>
                </a:ln>
                <a:solidFill>
                  <a:schemeClr val="tx1"/>
                </a:solidFill>
                <a:effectLst/>
                <a:latin typeface="Arial" panose="020B0604020202020204" pitchFamily="34" charset="0"/>
              </a:rPr>
              <a:t>microplastic</a:t>
            </a:r>
            <a:r>
              <a:rPr kumimoji="0" lang="es-CO" altLang="es-CO" sz="1800" b="0" i="0" u="none" strike="noStrike" cap="none" normalizeH="0" baseline="0" dirty="0">
                <a:ln>
                  <a:noFill/>
                </a:ln>
                <a:solidFill>
                  <a:schemeClr val="tx1"/>
                </a:solidFill>
                <a:effectLst/>
                <a:latin typeface="Arial" panose="020B0604020202020204" pitchFamily="34" charset="0"/>
              </a:rPr>
              <a:t> (</a:t>
            </a:r>
            <a:r>
              <a:rPr kumimoji="0" lang="es-CO" altLang="es-CO" sz="1800" b="0" i="0" u="none" strike="noStrike" cap="none" normalizeH="0" baseline="0" dirty="0" err="1">
                <a:ln>
                  <a:noFill/>
                </a:ln>
                <a:solidFill>
                  <a:schemeClr val="tx1"/>
                </a:solidFill>
                <a:effectLst/>
                <a:latin typeface="Arial" panose="020B0604020202020204" pitchFamily="34" charset="0"/>
              </a:rPr>
              <a:t>primary</a:t>
            </a:r>
            <a:r>
              <a:rPr kumimoji="0" lang="es-CO" altLang="es-CO" sz="1800" b="0" i="0" u="none" strike="noStrike" cap="none" normalizeH="0" baseline="0" dirty="0">
                <a:ln>
                  <a:noFill/>
                </a:ln>
                <a:solidFill>
                  <a:schemeClr val="tx1"/>
                </a:solidFill>
                <a:effectLst/>
                <a:latin typeface="Arial" panose="020B0604020202020204" pitchFamily="34" charset="0"/>
              </a:rPr>
              <a:t> </a:t>
            </a:r>
            <a:r>
              <a:rPr kumimoji="0" lang="es-CO" altLang="es-CO" sz="1800" b="0" i="0" u="none" strike="noStrike" cap="none" normalizeH="0" baseline="0" dirty="0" err="1">
                <a:ln>
                  <a:noFill/>
                </a:ln>
                <a:solidFill>
                  <a:schemeClr val="tx1"/>
                </a:solidFill>
                <a:effectLst/>
                <a:latin typeface="Arial" panose="020B0604020202020204" pitchFamily="34" charset="0"/>
              </a:rPr>
              <a:t>or</a:t>
            </a:r>
            <a:r>
              <a:rPr kumimoji="0" lang="es-CO" altLang="es-CO" sz="1800" b="0" i="0" u="none" strike="noStrike" cap="none" normalizeH="0" baseline="0" dirty="0">
                <a:ln>
                  <a:noFill/>
                </a:ln>
                <a:solidFill>
                  <a:schemeClr val="tx1"/>
                </a:solidFill>
                <a:effectLst/>
                <a:latin typeface="Arial" panose="020B0604020202020204" pitchFamily="34" charset="0"/>
              </a:rPr>
              <a:t> </a:t>
            </a:r>
            <a:r>
              <a:rPr kumimoji="0" lang="es-CO" altLang="es-CO" sz="1800" b="0" i="0" u="none" strike="noStrike" cap="none" normalizeH="0" baseline="0" dirty="0" err="1">
                <a:ln>
                  <a:noFill/>
                </a:ln>
                <a:solidFill>
                  <a:schemeClr val="tx1"/>
                </a:solidFill>
                <a:effectLst/>
                <a:latin typeface="Arial" panose="020B0604020202020204" pitchFamily="34" charset="0"/>
              </a:rPr>
              <a:t>secondary</a:t>
            </a:r>
            <a:r>
              <a:rPr kumimoji="0" lang="es-CO" altLang="es-CO" sz="1800" b="0" i="0" u="none" strike="noStrike" cap="none" normalizeH="0" baseline="0" dirty="0">
                <a:ln>
                  <a:noFill/>
                </a:ln>
                <a:solidFill>
                  <a:schemeClr val="tx1"/>
                </a:solidFill>
                <a:effectLst/>
                <a:latin typeface="Arial" panose="020B0604020202020204" pitchFamily="34" charset="0"/>
              </a:rPr>
              <a:t>) and total </a:t>
            </a:r>
            <a:r>
              <a:rPr kumimoji="0" lang="es-CO" altLang="es-CO" sz="1800" b="0" i="0" u="none" strike="noStrike" cap="none" normalizeH="0" baseline="0" dirty="0" err="1">
                <a:ln>
                  <a:noFill/>
                </a:ln>
                <a:solidFill>
                  <a:schemeClr val="tx1"/>
                </a:solidFill>
                <a:effectLst/>
                <a:latin typeface="Arial" panose="020B0604020202020204" pitchFamily="34" charset="0"/>
              </a:rPr>
              <a:t>abundance</a:t>
            </a:r>
            <a:r>
              <a:rPr kumimoji="0" lang="es-CO" altLang="es-CO" sz="1800" b="0" i="0" u="none" strike="noStrike" cap="none" normalizeH="0" baseline="0" dirty="0">
                <a:ln>
                  <a:noFill/>
                </a:ln>
                <a:solidFill>
                  <a:schemeClr val="tx1"/>
                </a:solidFill>
                <a:effectLst/>
                <a:latin typeface="Arial" panose="020B0604020202020204" pitchFamily="34" charset="0"/>
              </a:rPr>
              <a:t> (MP m⁻</a:t>
            </a:r>
            <a:r>
              <a:rPr kumimoji="0" lang="es-CO" altLang="es-CO" sz="1800" b="0" i="0" u="none" strike="noStrike" cap="none" normalizeH="0" baseline="30000" dirty="0">
                <a:ln>
                  <a:noFill/>
                </a:ln>
                <a:solidFill>
                  <a:schemeClr val="tx1"/>
                </a:solidFill>
                <a:effectLst/>
                <a:latin typeface="Arial" panose="020B0604020202020204" pitchFamily="34" charset="0"/>
              </a:rPr>
              <a:t>3</a:t>
            </a:r>
            <a:r>
              <a:rPr kumimoji="0" lang="es-CO" altLang="es-CO" sz="1800" b="0" i="0" u="none" strike="noStrike" cap="none" normalizeH="0" baseline="0" dirty="0">
                <a:ln>
                  <a:noFill/>
                </a:ln>
                <a:solidFill>
                  <a:schemeClr val="tx1"/>
                </a:solidFill>
                <a:effectLst/>
                <a:latin typeface="Arial" panose="020B0604020202020204" pitchFamily="34" charset="0"/>
              </a:rPr>
              <a:t>) </a:t>
            </a:r>
            <a:r>
              <a:rPr kumimoji="0" lang="es-CO" altLang="es-CO" sz="1800" b="0" i="0" u="none" strike="noStrike" cap="none" normalizeH="0" baseline="0" dirty="0" err="1">
                <a:ln>
                  <a:noFill/>
                </a:ln>
                <a:solidFill>
                  <a:schemeClr val="tx1"/>
                </a:solidFill>
                <a:effectLst/>
                <a:latin typeface="Arial" panose="020B0604020202020204" pitchFamily="34" charset="0"/>
              </a:rPr>
              <a:t>for</a:t>
            </a:r>
            <a:r>
              <a:rPr kumimoji="0" lang="es-CO" altLang="es-CO" sz="1800" b="0" i="0" u="none" strike="noStrike" cap="none" normalizeH="0" baseline="0" dirty="0">
                <a:ln>
                  <a:noFill/>
                </a:ln>
                <a:solidFill>
                  <a:schemeClr val="tx1"/>
                </a:solidFill>
                <a:effectLst/>
                <a:latin typeface="Arial" panose="020B0604020202020204" pitchFamily="34" charset="0"/>
              </a:rPr>
              <a:t> </a:t>
            </a:r>
            <a:r>
              <a:rPr kumimoji="0" lang="es-CO" altLang="es-CO" sz="1800" b="0" i="0" u="none" strike="noStrike" cap="none" normalizeH="0" baseline="0" dirty="0" err="1">
                <a:ln>
                  <a:noFill/>
                </a:ln>
                <a:solidFill>
                  <a:schemeClr val="tx1"/>
                </a:solidFill>
                <a:effectLst/>
                <a:latin typeface="Arial" panose="020B0604020202020204" pitchFamily="34" charset="0"/>
              </a:rPr>
              <a:t>the</a:t>
            </a:r>
            <a:r>
              <a:rPr kumimoji="0" lang="es-CO" altLang="es-CO" sz="1800" b="0" i="0" u="none" strike="noStrike" cap="none" normalizeH="0" baseline="0" dirty="0">
                <a:ln>
                  <a:noFill/>
                </a:ln>
                <a:solidFill>
                  <a:schemeClr val="tx1"/>
                </a:solidFill>
                <a:effectLst/>
                <a:latin typeface="Arial" panose="020B0604020202020204" pitchFamily="34" charset="0"/>
              </a:rPr>
              <a:t> </a:t>
            </a:r>
            <a:r>
              <a:rPr kumimoji="0" lang="es-CO" altLang="es-CO" sz="1800" b="0" i="0" u="none" strike="noStrike" cap="none" normalizeH="0" baseline="0" dirty="0" err="1">
                <a:ln>
                  <a:noFill/>
                </a:ln>
                <a:solidFill>
                  <a:schemeClr val="tx1"/>
                </a:solidFill>
                <a:effectLst/>
                <a:latin typeface="Arial" panose="020B0604020202020204" pitchFamily="34" charset="0"/>
              </a:rPr>
              <a:t>analyzed</a:t>
            </a:r>
            <a:r>
              <a:rPr kumimoji="0" lang="es-CO" altLang="es-CO" sz="1800" b="0" i="0" u="none" strike="noStrike" cap="none" normalizeH="0" baseline="0" dirty="0">
                <a:ln>
                  <a:noFill/>
                </a:ln>
                <a:solidFill>
                  <a:schemeClr val="tx1"/>
                </a:solidFill>
                <a:effectLst/>
                <a:latin typeface="Arial" panose="020B0604020202020204" pitchFamily="34" charset="0"/>
              </a:rPr>
              <a:t> </a:t>
            </a:r>
            <a:r>
              <a:rPr kumimoji="0" lang="es-CO" altLang="es-CO" sz="1800" b="0" i="0" u="none" strike="noStrike" cap="none" normalizeH="0" baseline="0" dirty="0" err="1">
                <a:ln>
                  <a:noFill/>
                </a:ln>
                <a:solidFill>
                  <a:schemeClr val="tx1"/>
                </a:solidFill>
                <a:effectLst/>
                <a:latin typeface="Arial" panose="020B0604020202020204" pitchFamily="34" charset="0"/>
              </a:rPr>
              <a:t>fractions</a:t>
            </a:r>
            <a:r>
              <a:rPr kumimoji="0" lang="es-CO" altLang="es-CO" sz="1800" b="0" i="0" u="none" strike="noStrike" cap="none" normalizeH="0" baseline="0" dirty="0">
                <a:ln>
                  <a:noFill/>
                </a:ln>
                <a:solidFill>
                  <a:schemeClr val="tx1"/>
                </a:solidFill>
                <a:effectLst/>
                <a:latin typeface="Arial" panose="020B0604020202020204" pitchFamily="34" charset="0"/>
              </a:rPr>
              <a:t> in </a:t>
            </a:r>
            <a:r>
              <a:rPr kumimoji="0" lang="es-CO" altLang="es-CO" sz="1800" b="0" i="0" u="none" strike="noStrike" cap="none" normalizeH="0" baseline="0" dirty="0" err="1">
                <a:ln>
                  <a:noFill/>
                </a:ln>
                <a:solidFill>
                  <a:schemeClr val="tx1"/>
                </a:solidFill>
                <a:effectLst/>
                <a:latin typeface="Arial" panose="020B0604020202020204" pitchFamily="34" charset="0"/>
              </a:rPr>
              <a:t>each</a:t>
            </a:r>
            <a:r>
              <a:rPr kumimoji="0" lang="es-CO" altLang="es-CO" sz="1800" b="0" i="0" u="none" strike="noStrike" cap="none" normalizeH="0" baseline="0" dirty="0">
                <a:ln>
                  <a:noFill/>
                </a:ln>
                <a:solidFill>
                  <a:schemeClr val="tx1"/>
                </a:solidFill>
                <a:effectLst/>
                <a:latin typeface="Arial" panose="020B0604020202020204" pitchFamily="34" charset="0"/>
              </a:rPr>
              <a:t> </a:t>
            </a:r>
            <a:r>
              <a:rPr kumimoji="0" lang="es-CO" altLang="es-CO" sz="1800" b="0" i="0" u="none" strike="noStrike" cap="none" normalizeH="0" baseline="0" dirty="0" err="1">
                <a:ln>
                  <a:noFill/>
                </a:ln>
                <a:solidFill>
                  <a:schemeClr val="tx1"/>
                </a:solidFill>
                <a:effectLst/>
                <a:latin typeface="Arial" panose="020B0604020202020204" pitchFamily="34" charset="0"/>
              </a:rPr>
              <a:t>replicate</a:t>
            </a:r>
            <a:r>
              <a:rPr kumimoji="0" lang="es-CO" altLang="es-CO" sz="1800" b="0" i="0" u="none" strike="noStrike" cap="none" normalizeH="0" baseline="0" dirty="0">
                <a:ln>
                  <a:noFill/>
                </a:ln>
                <a:solidFill>
                  <a:schemeClr val="tx1"/>
                </a:solidFill>
                <a:effectLst/>
                <a:latin typeface="Arial" panose="020B0604020202020204" pitchFamily="34" charset="0"/>
              </a:rPr>
              <a:t>, </a:t>
            </a:r>
            <a:r>
              <a:rPr kumimoji="0" lang="es-CO" altLang="es-CO" sz="1800" b="0" i="0" u="none" strike="noStrike" cap="none" normalizeH="0" baseline="0" dirty="0" err="1">
                <a:ln>
                  <a:noFill/>
                </a:ln>
                <a:solidFill>
                  <a:schemeClr val="tx1"/>
                </a:solidFill>
                <a:effectLst/>
                <a:latin typeface="Arial" panose="020B0604020202020204" pitchFamily="34" charset="0"/>
              </a:rPr>
              <a:t>using</a:t>
            </a:r>
            <a:r>
              <a:rPr kumimoji="0" lang="es-CO" altLang="es-CO" sz="1800" b="0" i="0" u="none" strike="noStrike" cap="none" normalizeH="0" baseline="0" dirty="0">
                <a:ln>
                  <a:noFill/>
                </a:ln>
                <a:solidFill>
                  <a:schemeClr val="tx1"/>
                </a:solidFill>
                <a:effectLst/>
                <a:latin typeface="Arial" panose="020B0604020202020204" pitchFamily="34" charset="0"/>
              </a:rPr>
              <a:t> </a:t>
            </a:r>
            <a:r>
              <a:rPr kumimoji="0" lang="es-CO" altLang="es-CO" sz="1800" b="0" i="0" u="none" strike="noStrike" cap="none" normalizeH="0" baseline="0" dirty="0" err="1">
                <a:ln>
                  <a:noFill/>
                </a:ln>
                <a:solidFill>
                  <a:schemeClr val="tx1"/>
                </a:solidFill>
                <a:effectLst/>
                <a:latin typeface="Arial" panose="020B0604020202020204" pitchFamily="34" charset="0"/>
              </a:rPr>
              <a:t>the</a:t>
            </a:r>
            <a:r>
              <a:rPr kumimoji="0" lang="es-CO" altLang="es-CO" sz="1800" b="0" i="0" u="none" strike="noStrike" cap="none" normalizeH="0" baseline="0" dirty="0">
                <a:ln>
                  <a:noFill/>
                </a:ln>
                <a:solidFill>
                  <a:schemeClr val="tx1"/>
                </a:solidFill>
                <a:effectLst/>
                <a:latin typeface="Arial" panose="020B0604020202020204" pitchFamily="34" charset="0"/>
              </a:rPr>
              <a:t> </a:t>
            </a:r>
            <a:r>
              <a:rPr kumimoji="0" lang="es-CO" altLang="es-CO" sz="1800" b="0" i="0" u="none" strike="noStrike" cap="none" normalizeH="0" baseline="0" dirty="0" err="1">
                <a:ln>
                  <a:noFill/>
                </a:ln>
                <a:solidFill>
                  <a:schemeClr val="tx1"/>
                </a:solidFill>
                <a:effectLst/>
                <a:latin typeface="Arial" panose="020B0604020202020204" pitchFamily="34" charset="0"/>
              </a:rPr>
              <a:t>template</a:t>
            </a:r>
            <a:r>
              <a:rPr kumimoji="0" lang="es-CO" altLang="es-CO" sz="1800" b="0" i="0" u="none" strike="noStrike" cap="none" normalizeH="0" baseline="0" dirty="0">
                <a:ln>
                  <a:noFill/>
                </a:ln>
                <a:solidFill>
                  <a:schemeClr val="tx1"/>
                </a:solidFill>
                <a:effectLst/>
                <a:latin typeface="Arial" panose="020B0604020202020204" pitchFamily="34" charset="0"/>
              </a:rPr>
              <a:t> in </a:t>
            </a:r>
            <a:r>
              <a:rPr kumimoji="0" lang="es-CO" altLang="es-CO" sz="1800" b="0" i="0" u="none" strike="noStrike" cap="none" normalizeH="0" baseline="0" dirty="0" err="1">
                <a:ln>
                  <a:noFill/>
                </a:ln>
                <a:solidFill>
                  <a:schemeClr val="tx1"/>
                </a:solidFill>
                <a:effectLst/>
                <a:latin typeface="Arial" panose="020B0604020202020204" pitchFamily="34" charset="0"/>
              </a:rPr>
              <a:t>Annex</a:t>
            </a:r>
            <a:r>
              <a:rPr kumimoji="0" lang="es-CO" altLang="es-CO" sz="1800" b="0" i="0" u="none" strike="noStrike" cap="none" normalizeH="0" baseline="0" dirty="0">
                <a:ln>
                  <a:noFill/>
                </a:ln>
                <a:solidFill>
                  <a:schemeClr val="tx1"/>
                </a:solidFill>
                <a:effectLst/>
                <a:latin typeface="Arial" panose="020B0604020202020204" pitchFamily="34" charset="0"/>
              </a:rPr>
              <a:t> IV of </a:t>
            </a:r>
            <a:r>
              <a:rPr kumimoji="0" lang="es-CO" altLang="es-CO" sz="1800" b="0" i="0" u="none" strike="noStrike" cap="none" normalizeH="0" baseline="0" dirty="0" err="1">
                <a:ln>
                  <a:noFill/>
                </a:ln>
                <a:solidFill>
                  <a:schemeClr val="tx1"/>
                </a:solidFill>
                <a:effectLst/>
                <a:latin typeface="Arial" panose="020B0604020202020204" pitchFamily="34" charset="0"/>
              </a:rPr>
              <a:t>the</a:t>
            </a:r>
            <a:r>
              <a:rPr kumimoji="0" lang="es-CO" altLang="es-CO" sz="1800" b="0" i="0" u="none" strike="noStrike" cap="none" normalizeH="0" baseline="0" dirty="0">
                <a:ln>
                  <a:noFill/>
                </a:ln>
                <a:solidFill>
                  <a:schemeClr val="tx1"/>
                </a:solidFill>
                <a:effectLst/>
                <a:latin typeface="Arial" panose="020B0604020202020204" pitchFamily="34" charset="0"/>
              </a:rPr>
              <a:t> </a:t>
            </a:r>
            <a:r>
              <a:rPr kumimoji="0" lang="es-CO" altLang="es-CO" sz="1800" b="0" i="0" u="none" strike="noStrike" cap="none" normalizeH="0" baseline="0" dirty="0" err="1">
                <a:ln>
                  <a:noFill/>
                </a:ln>
                <a:solidFill>
                  <a:schemeClr val="tx1"/>
                </a:solidFill>
                <a:effectLst/>
                <a:latin typeface="Arial" panose="020B0604020202020204" pitchFamily="34" charset="0"/>
              </a:rPr>
              <a:t>protocol</a:t>
            </a:r>
            <a:r>
              <a:rPr kumimoji="0" lang="es-CO" altLang="es-CO" sz="1800" b="0" i="0" u="none" strike="noStrike" cap="none" normalizeH="0" baseline="0" dirty="0">
                <a:ln>
                  <a:noFill/>
                </a:ln>
                <a:solidFill>
                  <a:schemeClr val="tx1"/>
                </a:solidFill>
                <a:effectLst/>
                <a:latin typeface="Arial" panose="020B0604020202020204" pitchFamily="34" charset="0"/>
              </a:rPr>
              <a:t> </a:t>
            </a:r>
            <a:r>
              <a:rPr kumimoji="0" lang="es-CO" altLang="es-CO" sz="1800" b="1" i="0" u="none" strike="noStrike" cap="none" normalizeH="0" baseline="0" dirty="0">
                <a:ln>
                  <a:noFill/>
                </a:ln>
                <a:solidFill>
                  <a:schemeClr val="tx1"/>
                </a:solidFill>
                <a:effectLst/>
                <a:latin typeface="Arial" panose="020B0604020202020204" pitchFamily="34" charset="0"/>
              </a:rPr>
              <a:t>REMARCO-MP-P-02</a:t>
            </a:r>
            <a:r>
              <a:rPr kumimoji="0" lang="es-CO" altLang="es-CO" sz="1800" b="0" i="0" u="none" strike="noStrike" cap="none" normalizeH="0" baseline="0" dirty="0">
                <a:ln>
                  <a:noFill/>
                </a:ln>
                <a:solidFill>
                  <a:schemeClr val="tx1"/>
                </a:solidFill>
                <a:effectLst/>
                <a:latin typeface="Arial" panose="020B0604020202020204" pitchFamily="34" charset="0"/>
              </a:rPr>
              <a:t>.</a:t>
            </a:r>
          </a:p>
        </p:txBody>
      </p:sp>
      <p:sp>
        <p:nvSpPr>
          <p:cNvPr id="12" name="CuadroTexto 11"/>
          <p:cNvSpPr txBox="1"/>
          <p:nvPr/>
        </p:nvSpPr>
        <p:spPr>
          <a:xfrm>
            <a:off x="8195151" y="752806"/>
            <a:ext cx="3996849" cy="892552"/>
          </a:xfrm>
          <a:prstGeom prst="rect">
            <a:avLst/>
          </a:prstGeom>
          <a:noFill/>
        </p:spPr>
        <p:txBody>
          <a:bodyPr wrap="square">
            <a:spAutoFit/>
          </a:bodyPr>
          <a:lstStyle/>
          <a:p>
            <a:pPr algn="ctr"/>
            <a:r>
              <a:rPr lang="es-CO" sz="2000" b="1" dirty="0"/>
              <a:t>REMARCO-MP-P-02</a:t>
            </a:r>
            <a:r>
              <a:rPr lang="es-CO" sz="1600" dirty="0"/>
              <a:t>, </a:t>
            </a:r>
            <a:r>
              <a:rPr lang="es-CO" sz="1600" dirty="0" err="1">
                <a:solidFill>
                  <a:schemeClr val="accent1">
                    <a:lumMod val="50000"/>
                  </a:schemeClr>
                </a:solidFill>
              </a:rPr>
              <a:t>for</a:t>
            </a:r>
            <a:r>
              <a:rPr lang="es-CO" sz="1600" dirty="0">
                <a:solidFill>
                  <a:schemeClr val="accent1">
                    <a:lumMod val="50000"/>
                  </a:schemeClr>
                </a:solidFill>
              </a:rPr>
              <a:t> </a:t>
            </a:r>
            <a:r>
              <a:rPr lang="es-CO" sz="1600" dirty="0" err="1">
                <a:solidFill>
                  <a:schemeClr val="accent1">
                    <a:lumMod val="50000"/>
                  </a:schemeClr>
                </a:solidFill>
              </a:rPr>
              <a:t>evaluating</a:t>
            </a:r>
            <a:r>
              <a:rPr lang="es-CO" sz="1600" dirty="0">
                <a:solidFill>
                  <a:schemeClr val="accent1">
                    <a:lumMod val="50000"/>
                  </a:schemeClr>
                </a:solidFill>
              </a:rPr>
              <a:t> </a:t>
            </a:r>
            <a:r>
              <a:rPr lang="es-CO" sz="1600" dirty="0" err="1">
                <a:solidFill>
                  <a:schemeClr val="accent1">
                    <a:lumMod val="50000"/>
                  </a:schemeClr>
                </a:solidFill>
              </a:rPr>
              <a:t>floating</a:t>
            </a:r>
            <a:r>
              <a:rPr lang="es-CO" sz="1600" dirty="0">
                <a:solidFill>
                  <a:schemeClr val="accent1">
                    <a:lumMod val="50000"/>
                  </a:schemeClr>
                </a:solidFill>
              </a:rPr>
              <a:t> </a:t>
            </a:r>
            <a:r>
              <a:rPr lang="es-CO" sz="1600" dirty="0" err="1">
                <a:solidFill>
                  <a:schemeClr val="accent1">
                    <a:lumMod val="50000"/>
                  </a:schemeClr>
                </a:solidFill>
              </a:rPr>
              <a:t>microplastics</a:t>
            </a:r>
            <a:r>
              <a:rPr lang="es-CO" sz="1600" dirty="0">
                <a:solidFill>
                  <a:schemeClr val="accent1">
                    <a:lumMod val="50000"/>
                  </a:schemeClr>
                </a:solidFill>
              </a:rPr>
              <a:t> in Surface Waters </a:t>
            </a:r>
            <a:r>
              <a:rPr lang="es-CO" sz="1600" dirty="0" err="1">
                <a:solidFill>
                  <a:schemeClr val="accent1">
                    <a:lumMod val="50000"/>
                  </a:schemeClr>
                </a:solidFill>
              </a:rPr>
              <a:t>used</a:t>
            </a:r>
            <a:r>
              <a:rPr lang="es-CO" sz="1600" dirty="0">
                <a:solidFill>
                  <a:schemeClr val="accent1">
                    <a:lumMod val="50000"/>
                  </a:schemeClr>
                </a:solidFill>
              </a:rPr>
              <a:t> manta net</a:t>
            </a:r>
          </a:p>
        </p:txBody>
      </p:sp>
      <p:sp>
        <p:nvSpPr>
          <p:cNvPr id="13" name="Título 1">
            <a:extLst>
              <a:ext uri="{FF2B5EF4-FFF2-40B4-BE49-F238E27FC236}">
                <a16:creationId xmlns:a16="http://schemas.microsoft.com/office/drawing/2014/main" id="{99DFE1C8-D64E-4A7D-A1C4-7C89D6462AC4}"/>
              </a:ext>
            </a:extLst>
          </p:cNvPr>
          <p:cNvSpPr txBox="1">
            <a:spLocks/>
          </p:cNvSpPr>
          <p:nvPr/>
        </p:nvSpPr>
        <p:spPr>
          <a:xfrm>
            <a:off x="-63408" y="103773"/>
            <a:ext cx="7441276"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s-CO" sz="3200" b="1" dirty="0" err="1">
                <a:solidFill>
                  <a:schemeClr val="accent1">
                    <a:lumMod val="50000"/>
                  </a:schemeClr>
                </a:solidFill>
              </a:rPr>
              <a:t>Sample</a:t>
            </a:r>
            <a:r>
              <a:rPr lang="es-CO" sz="3200" b="1" dirty="0">
                <a:solidFill>
                  <a:schemeClr val="accent1">
                    <a:lumMod val="50000"/>
                  </a:schemeClr>
                </a:solidFill>
              </a:rPr>
              <a:t> </a:t>
            </a:r>
            <a:r>
              <a:rPr lang="es-CO" sz="3200" b="1" dirty="0" err="1">
                <a:solidFill>
                  <a:schemeClr val="accent1">
                    <a:lumMod val="50000"/>
                  </a:schemeClr>
                </a:solidFill>
              </a:rPr>
              <a:t>identification</a:t>
            </a:r>
            <a:r>
              <a:rPr lang="es-CO" sz="3200" b="1" dirty="0">
                <a:solidFill>
                  <a:schemeClr val="accent1">
                    <a:lumMod val="50000"/>
                  </a:schemeClr>
                </a:solidFill>
              </a:rPr>
              <a:t> and </a:t>
            </a:r>
            <a:r>
              <a:rPr lang="es-CO" sz="3200" b="1" dirty="0" err="1">
                <a:solidFill>
                  <a:schemeClr val="accent1">
                    <a:lumMod val="50000"/>
                  </a:schemeClr>
                </a:solidFill>
              </a:rPr>
              <a:t>microplastic</a:t>
            </a:r>
            <a:r>
              <a:rPr lang="es-CO" sz="3200" b="1" dirty="0">
                <a:solidFill>
                  <a:schemeClr val="accent1">
                    <a:lumMod val="50000"/>
                  </a:schemeClr>
                </a:solidFill>
              </a:rPr>
              <a:t> </a:t>
            </a:r>
            <a:r>
              <a:rPr lang="es-CO" sz="3200" b="1" dirty="0" err="1">
                <a:solidFill>
                  <a:schemeClr val="accent1">
                    <a:lumMod val="50000"/>
                  </a:schemeClr>
                </a:solidFill>
              </a:rPr>
              <a:t>abundance</a:t>
            </a:r>
            <a:r>
              <a:rPr lang="es-CO" sz="3200" b="1" dirty="0">
                <a:solidFill>
                  <a:schemeClr val="accent1">
                    <a:lumMod val="50000"/>
                  </a:schemeClr>
                </a:solidFill>
              </a:rPr>
              <a:t> </a:t>
            </a:r>
            <a:r>
              <a:rPr lang="es-CO" sz="3200" b="1" dirty="0" err="1">
                <a:solidFill>
                  <a:schemeClr val="accent1">
                    <a:lumMod val="50000"/>
                  </a:schemeClr>
                </a:solidFill>
              </a:rPr>
              <a:t>report</a:t>
            </a:r>
            <a:r>
              <a:rPr lang="es-CO" sz="3200" b="1" dirty="0">
                <a:solidFill>
                  <a:schemeClr val="accent1">
                    <a:lumMod val="50000"/>
                  </a:schemeClr>
                </a:solidFill>
              </a:rPr>
              <a:t> </a:t>
            </a:r>
          </a:p>
        </p:txBody>
      </p:sp>
      <mc:AlternateContent xmlns:mc="http://schemas.openxmlformats.org/markup-compatibility/2006">
        <mc:Choice xmlns:a14="http://schemas.microsoft.com/office/drawing/2010/main" Requires="a14">
          <p:sp>
            <p:nvSpPr>
              <p:cNvPr id="16" name="CuadroTexto 15">
                <a:extLst>
                  <a:ext uri="{FF2B5EF4-FFF2-40B4-BE49-F238E27FC236}">
                    <a16:creationId xmlns:a16="http://schemas.microsoft.com/office/drawing/2014/main" id="{33A2CA81-EA54-4C4F-8EC8-E02764F45B9A}"/>
                  </a:ext>
                </a:extLst>
              </p:cNvPr>
              <p:cNvSpPr txBox="1"/>
              <p:nvPr/>
            </p:nvSpPr>
            <p:spPr>
              <a:xfrm>
                <a:off x="361563" y="3711649"/>
                <a:ext cx="8439914" cy="540469"/>
              </a:xfrm>
              <a:prstGeom prst="rect">
                <a:avLst/>
              </a:prstGeom>
              <a:noFill/>
            </p:spPr>
            <p:txBody>
              <a:bodyPr wrap="square" lIns="0" tIns="0" rIns="0" bIns="0" rtlCol="0">
                <a:spAutoFit/>
              </a:bodyPr>
              <a:lstStyle/>
              <a:p>
                <a:r>
                  <a:rPr lang="en-US" dirty="0">
                    <a:latin typeface="+mj-lt"/>
                  </a:rPr>
                  <a:t>Microplastic abundance (MPs </a:t>
                </a:r>
                <a14:m>
                  <m:oMath xmlns:m="http://schemas.openxmlformats.org/officeDocument/2006/math">
                    <m:r>
                      <m:rPr>
                        <m:nor/>
                      </m:rPr>
                      <a:rPr lang="en-US" dirty="0">
                        <a:latin typeface="+mj-lt"/>
                      </a:rPr>
                      <m:t>m</m:t>
                    </m:r>
                    <m:r>
                      <m:rPr>
                        <m:nor/>
                      </m:rPr>
                      <a:rPr lang="en-US" dirty="0" smtClean="0">
                        <a:latin typeface="+mj-lt"/>
                      </a:rPr>
                      <m:t>⁻</m:t>
                    </m:r>
                    <m:r>
                      <m:rPr>
                        <m:nor/>
                      </m:rPr>
                      <a:rPr lang="es-CO" b="0" i="0" baseline="30000" dirty="0" smtClean="0">
                        <a:latin typeface="+mj-lt"/>
                      </a:rPr>
                      <m:t>3</m:t>
                    </m:r>
                  </m:oMath>
                </a14:m>
                <a:r>
                  <a:rPr lang="en-US" dirty="0">
                    <a:latin typeface="+mj-lt"/>
                  </a:rPr>
                  <a:t>) </a:t>
                </a:r>
                <a14:m>
                  <m:oMath xmlns:m="http://schemas.openxmlformats.org/officeDocument/2006/math">
                    <m:r>
                      <a:rPr lang="es-CO" sz="2000" b="0" i="1" smtClean="0">
                        <a:latin typeface="Cambria Math" panose="02040503050406030204" pitchFamily="18" charset="0"/>
                      </a:rPr>
                      <m:t>=</m:t>
                    </m:r>
                    <m:f>
                      <m:fPr>
                        <m:ctrlPr>
                          <a:rPr lang="es-CO" sz="2000" i="1" smtClean="0">
                            <a:latin typeface="Cambria Math" panose="02040503050406030204" pitchFamily="18" charset="0"/>
                          </a:rPr>
                        </m:ctrlPr>
                      </m:fPr>
                      <m:num>
                        <m:r>
                          <m:rPr>
                            <m:nor/>
                          </m:rPr>
                          <a:rPr lang="en-US" sz="2000" dirty="0">
                            <a:latin typeface="+mj-lt"/>
                          </a:rPr>
                          <m:t>Total</m:t>
                        </m:r>
                        <m:r>
                          <m:rPr>
                            <m:nor/>
                          </m:rPr>
                          <a:rPr lang="en-US" sz="2000" dirty="0">
                            <a:latin typeface="+mj-lt"/>
                          </a:rPr>
                          <m:t> </m:t>
                        </m:r>
                        <m:r>
                          <m:rPr>
                            <m:nor/>
                          </m:rPr>
                          <a:rPr lang="en-US" sz="2000" dirty="0">
                            <a:latin typeface="+mj-lt"/>
                          </a:rPr>
                          <m:t>number</m:t>
                        </m:r>
                        <m:r>
                          <m:rPr>
                            <m:nor/>
                          </m:rPr>
                          <a:rPr lang="en-US" sz="2000" dirty="0">
                            <a:latin typeface="+mj-lt"/>
                          </a:rPr>
                          <m:t> </m:t>
                        </m:r>
                        <m:r>
                          <m:rPr>
                            <m:nor/>
                          </m:rPr>
                          <a:rPr lang="en-US" sz="2000" dirty="0">
                            <a:latin typeface="+mj-lt"/>
                          </a:rPr>
                          <m:t>of</m:t>
                        </m:r>
                        <m:r>
                          <m:rPr>
                            <m:nor/>
                          </m:rPr>
                          <a:rPr lang="en-US" sz="2000" dirty="0">
                            <a:latin typeface="+mj-lt"/>
                          </a:rPr>
                          <m:t> </m:t>
                        </m:r>
                        <m:r>
                          <m:rPr>
                            <m:nor/>
                          </m:rPr>
                          <a:rPr lang="en-US" sz="2000" dirty="0">
                            <a:latin typeface="+mj-lt"/>
                          </a:rPr>
                          <m:t>microplastics</m:t>
                        </m:r>
                        <m:r>
                          <m:rPr>
                            <m:nor/>
                          </m:rPr>
                          <a:rPr lang="en-US" sz="2000" dirty="0">
                            <a:latin typeface="+mj-lt"/>
                          </a:rPr>
                          <m:t> </m:t>
                        </m:r>
                        <m:r>
                          <m:rPr>
                            <m:nor/>
                          </m:rPr>
                          <a:rPr lang="en-US" sz="2000" dirty="0">
                            <a:latin typeface="+mj-lt"/>
                          </a:rPr>
                          <m:t>on</m:t>
                        </m:r>
                        <m:r>
                          <m:rPr>
                            <m:nor/>
                          </m:rPr>
                          <a:rPr lang="en-US" sz="2000" dirty="0">
                            <a:latin typeface="+mj-lt"/>
                          </a:rPr>
                          <m:t> </m:t>
                        </m:r>
                        <m:r>
                          <m:rPr>
                            <m:nor/>
                          </m:rPr>
                          <a:rPr lang="en-US" sz="2000" dirty="0">
                            <a:latin typeface="+mj-lt"/>
                          </a:rPr>
                          <m:t>the</m:t>
                        </m:r>
                        <m:r>
                          <m:rPr>
                            <m:nor/>
                          </m:rPr>
                          <a:rPr lang="en-US" sz="2000" dirty="0">
                            <a:latin typeface="+mj-lt"/>
                          </a:rPr>
                          <m:t> </m:t>
                        </m:r>
                        <m:r>
                          <m:rPr>
                            <m:nor/>
                          </m:rPr>
                          <a:rPr lang="en-US" sz="2000" dirty="0">
                            <a:latin typeface="+mj-lt"/>
                          </a:rPr>
                          <m:t>filter</m:t>
                        </m:r>
                      </m:num>
                      <m:den>
                        <m:r>
                          <m:rPr>
                            <m:nor/>
                          </m:rPr>
                          <a:rPr lang="es-CO" sz="2000" b="1" i="0" smtClean="0">
                            <a:solidFill>
                              <a:schemeClr val="accent1">
                                <a:lumMod val="50000"/>
                              </a:schemeClr>
                            </a:solidFill>
                            <a:latin typeface="+mj-lt"/>
                          </a:rPr>
                          <m:t>Volume</m:t>
                        </m:r>
                        <m:r>
                          <m:rPr>
                            <m:nor/>
                          </m:rPr>
                          <a:rPr lang="es-CO" sz="2000" b="1" i="0" smtClean="0">
                            <a:solidFill>
                              <a:schemeClr val="accent1">
                                <a:lumMod val="50000"/>
                              </a:schemeClr>
                            </a:solidFill>
                            <a:latin typeface="+mj-lt"/>
                          </a:rPr>
                          <m:t> </m:t>
                        </m:r>
                        <m:r>
                          <m:rPr>
                            <m:nor/>
                          </m:rPr>
                          <a:rPr lang="es-CO" sz="2000" b="1" i="0" smtClean="0">
                            <a:solidFill>
                              <a:schemeClr val="accent1">
                                <a:lumMod val="50000"/>
                              </a:schemeClr>
                            </a:solidFill>
                            <a:latin typeface="+mj-lt"/>
                          </a:rPr>
                          <m:t>of</m:t>
                        </m:r>
                        <m:r>
                          <m:rPr>
                            <m:nor/>
                          </m:rPr>
                          <a:rPr lang="es-CO" sz="2000" b="1" i="0" smtClean="0">
                            <a:solidFill>
                              <a:schemeClr val="accent1">
                                <a:lumMod val="50000"/>
                              </a:schemeClr>
                            </a:solidFill>
                            <a:latin typeface="+mj-lt"/>
                          </a:rPr>
                          <m:t> </m:t>
                        </m:r>
                        <m:r>
                          <m:rPr>
                            <m:nor/>
                          </m:rPr>
                          <a:rPr lang="es-CO" sz="2000" b="1" i="0" smtClean="0">
                            <a:solidFill>
                              <a:schemeClr val="accent1">
                                <a:lumMod val="50000"/>
                              </a:schemeClr>
                            </a:solidFill>
                            <a:latin typeface="+mj-lt"/>
                          </a:rPr>
                          <m:t>filtered</m:t>
                        </m:r>
                        <m:r>
                          <m:rPr>
                            <m:nor/>
                          </m:rPr>
                          <a:rPr lang="es-CO" sz="2000" b="1" i="0" smtClean="0">
                            <a:solidFill>
                              <a:schemeClr val="accent1">
                                <a:lumMod val="50000"/>
                              </a:schemeClr>
                            </a:solidFill>
                            <a:latin typeface="+mj-lt"/>
                          </a:rPr>
                          <m:t> </m:t>
                        </m:r>
                        <m:r>
                          <m:rPr>
                            <m:nor/>
                          </m:rPr>
                          <a:rPr lang="es-CO" sz="2000" b="1" i="0" smtClean="0">
                            <a:solidFill>
                              <a:schemeClr val="accent1">
                                <a:lumMod val="50000"/>
                              </a:schemeClr>
                            </a:solidFill>
                            <a:latin typeface="+mj-lt"/>
                          </a:rPr>
                          <m:t>water</m:t>
                        </m:r>
                        <m:r>
                          <m:rPr>
                            <m:nor/>
                          </m:rPr>
                          <a:rPr lang="es-CO" sz="2000" b="1" i="0" smtClean="0">
                            <a:solidFill>
                              <a:schemeClr val="accent1">
                                <a:lumMod val="50000"/>
                              </a:schemeClr>
                            </a:solidFill>
                            <a:latin typeface="+mj-lt"/>
                          </a:rPr>
                          <m:t> </m:t>
                        </m:r>
                        <m:r>
                          <m:rPr>
                            <m:nor/>
                          </m:rPr>
                          <a:rPr lang="en-US" sz="2000" b="1" dirty="0" smtClean="0">
                            <a:solidFill>
                              <a:schemeClr val="accent1">
                                <a:lumMod val="50000"/>
                              </a:schemeClr>
                            </a:solidFill>
                            <a:latin typeface="+mj-lt"/>
                          </a:rPr>
                          <m:t>(</m:t>
                        </m:r>
                        <m:r>
                          <m:rPr>
                            <m:nor/>
                          </m:rPr>
                          <a:rPr lang="en-US" sz="2000" b="1" dirty="0" smtClean="0">
                            <a:solidFill>
                              <a:schemeClr val="accent1">
                                <a:lumMod val="50000"/>
                              </a:schemeClr>
                            </a:solidFill>
                            <a:latin typeface="+mj-lt"/>
                          </a:rPr>
                          <m:t>m</m:t>
                        </m:r>
                        <m:r>
                          <m:rPr>
                            <m:nor/>
                          </m:rPr>
                          <a:rPr lang="es-CO" sz="2000" b="1" baseline="30000" dirty="0" smtClean="0">
                            <a:solidFill>
                              <a:schemeClr val="accent1">
                                <a:lumMod val="50000"/>
                              </a:schemeClr>
                            </a:solidFill>
                            <a:latin typeface="+mj-lt"/>
                          </a:rPr>
                          <m:t>3</m:t>
                        </m:r>
                        <m:r>
                          <m:rPr>
                            <m:nor/>
                          </m:rPr>
                          <a:rPr lang="en-US" sz="2000" b="1" dirty="0" smtClean="0">
                            <a:solidFill>
                              <a:schemeClr val="accent1">
                                <a:lumMod val="50000"/>
                              </a:schemeClr>
                            </a:solidFill>
                            <a:latin typeface="+mj-lt"/>
                          </a:rPr>
                          <m:t>)</m:t>
                        </m:r>
                      </m:den>
                    </m:f>
                  </m:oMath>
                </a14:m>
                <a:endParaRPr lang="es-CO" sz="2000" dirty="0">
                  <a:latin typeface="+mj-lt"/>
                </a:endParaRPr>
              </a:p>
            </p:txBody>
          </p:sp>
        </mc:Choice>
        <mc:Fallback>
          <p:sp>
            <p:nvSpPr>
              <p:cNvPr id="16" name="CuadroTexto 15">
                <a:extLst>
                  <a:ext uri="{FF2B5EF4-FFF2-40B4-BE49-F238E27FC236}">
                    <a16:creationId xmlns:a16="http://schemas.microsoft.com/office/drawing/2014/main" id="{33A2CA81-EA54-4C4F-8EC8-E02764F45B9A}"/>
                  </a:ext>
                </a:extLst>
              </p:cNvPr>
              <p:cNvSpPr txBox="1">
                <a:spLocks noRot="1" noChangeAspect="1" noMove="1" noResize="1" noEditPoints="1" noAdjustHandles="1" noChangeArrowheads="1" noChangeShapeType="1" noTextEdit="1"/>
              </p:cNvSpPr>
              <p:nvPr/>
            </p:nvSpPr>
            <p:spPr>
              <a:xfrm>
                <a:off x="361563" y="3711649"/>
                <a:ext cx="8439914" cy="540469"/>
              </a:xfrm>
              <a:prstGeom prst="rect">
                <a:avLst/>
              </a:prstGeom>
              <a:blipFill>
                <a:blip r:embed="rId3"/>
                <a:stretch>
                  <a:fillRect l="-1300" b="-3371"/>
                </a:stretch>
              </a:blipFill>
            </p:spPr>
            <p:txBody>
              <a:bodyPr/>
              <a:lstStyle/>
              <a:p>
                <a:r>
                  <a:rPr lang="es-CO">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3527d7ccff8_0_49"/>
          <p:cNvSpPr/>
          <p:nvPr/>
        </p:nvSpPr>
        <p:spPr>
          <a:xfrm>
            <a:off x="76200" y="172775"/>
            <a:ext cx="13241400" cy="103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400"/>
              <a:buFont typeface="Arial" panose="020B0604020202020204"/>
              <a:buNone/>
            </a:pPr>
            <a:r>
              <a:rPr lang="es-CO" sz="4000" b="1" dirty="0" err="1">
                <a:solidFill>
                  <a:schemeClr val="dk1"/>
                </a:solidFill>
                <a:latin typeface="Calibri" panose="020F0502020204030204"/>
                <a:ea typeface="Calibri" panose="020F0502020204030204"/>
                <a:cs typeface="Calibri" panose="020F0502020204030204"/>
                <a:sym typeface="Calibri" panose="020F0502020204030204"/>
              </a:rPr>
              <a:t>Microplastic</a:t>
            </a:r>
            <a:r>
              <a:rPr lang="es-CO" sz="4000" b="1" dirty="0">
                <a:solidFill>
                  <a:schemeClr val="dk1"/>
                </a:solidFill>
                <a:latin typeface="Calibri" panose="020F0502020204030204"/>
                <a:ea typeface="Calibri" panose="020F0502020204030204"/>
                <a:cs typeface="Calibri" panose="020F0502020204030204"/>
                <a:sym typeface="Calibri" panose="020F0502020204030204"/>
              </a:rPr>
              <a:t> </a:t>
            </a:r>
            <a:r>
              <a:rPr lang="es-CO" sz="4000" b="1" dirty="0" err="1">
                <a:solidFill>
                  <a:schemeClr val="dk1"/>
                </a:solidFill>
                <a:latin typeface="Calibri" panose="020F0502020204030204"/>
                <a:ea typeface="Calibri" panose="020F0502020204030204"/>
                <a:cs typeface="Calibri" panose="020F0502020204030204"/>
                <a:sym typeface="Calibri" panose="020F0502020204030204"/>
              </a:rPr>
              <a:t>Abundance</a:t>
            </a:r>
            <a:r>
              <a:rPr lang="es-CO" sz="4000" b="1" dirty="0">
                <a:solidFill>
                  <a:schemeClr val="dk1"/>
                </a:solidFill>
                <a:latin typeface="Calibri" panose="020F0502020204030204"/>
                <a:ea typeface="Calibri" panose="020F0502020204030204"/>
                <a:cs typeface="Calibri" panose="020F0502020204030204"/>
                <a:sym typeface="Calibri" panose="020F0502020204030204"/>
              </a:rPr>
              <a:t> </a:t>
            </a:r>
            <a:r>
              <a:rPr lang="es-CO" sz="4000" b="1" dirty="0" err="1">
                <a:solidFill>
                  <a:schemeClr val="dk1"/>
                </a:solidFill>
                <a:latin typeface="Calibri" panose="020F0502020204030204"/>
                <a:ea typeface="Calibri" panose="020F0502020204030204"/>
                <a:cs typeface="Calibri" panose="020F0502020204030204"/>
                <a:sym typeface="Calibri" panose="020F0502020204030204"/>
              </a:rPr>
              <a:t>Report</a:t>
            </a:r>
            <a:r>
              <a:rPr lang="es-CO" sz="4000" b="1" dirty="0">
                <a:solidFill>
                  <a:schemeClr val="dk1"/>
                </a:solidFill>
                <a:latin typeface="Calibri" panose="020F0502020204030204"/>
                <a:ea typeface="Calibri" panose="020F0502020204030204"/>
                <a:cs typeface="Calibri" panose="020F0502020204030204"/>
                <a:sym typeface="Calibri" panose="020F0502020204030204"/>
              </a:rPr>
              <a:t> &amp; </a:t>
            </a:r>
            <a:r>
              <a:rPr lang="es-CO" sz="4000" b="1" dirty="0" err="1">
                <a:solidFill>
                  <a:schemeClr val="dk1"/>
                </a:solidFill>
                <a:latin typeface="Calibri" panose="020F0502020204030204"/>
                <a:ea typeface="Calibri" panose="020F0502020204030204"/>
                <a:cs typeface="Calibri" panose="020F0502020204030204"/>
                <a:sym typeface="Calibri" panose="020F0502020204030204"/>
              </a:rPr>
              <a:t>Indicators</a:t>
            </a:r>
            <a:endParaRPr sz="4000" b="1" dirty="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475" name="Google Shape;475;g3527d7ccff8_0_49"/>
          <p:cNvPicPr preferRelativeResize="0"/>
          <p:nvPr/>
        </p:nvPicPr>
        <p:blipFill>
          <a:blip r:embed="rId3"/>
          <a:stretch>
            <a:fillRect/>
          </a:stretch>
        </p:blipFill>
        <p:spPr>
          <a:xfrm>
            <a:off x="7367113" y="2607103"/>
            <a:ext cx="4401324" cy="1238250"/>
          </a:xfrm>
          <a:prstGeom prst="rect">
            <a:avLst/>
          </a:prstGeom>
          <a:noFill/>
          <a:ln>
            <a:noFill/>
          </a:ln>
        </p:spPr>
      </p:pic>
      <p:pic>
        <p:nvPicPr>
          <p:cNvPr id="476" name="Google Shape;476;g3527d7ccff8_0_49"/>
          <p:cNvPicPr preferRelativeResize="0"/>
          <p:nvPr/>
        </p:nvPicPr>
        <p:blipFill>
          <a:blip r:embed="rId4"/>
          <a:stretch>
            <a:fillRect/>
          </a:stretch>
        </p:blipFill>
        <p:spPr>
          <a:xfrm>
            <a:off x="4892040" y="1110850"/>
            <a:ext cx="2040650" cy="2040650"/>
          </a:xfrm>
          <a:prstGeom prst="rect">
            <a:avLst/>
          </a:prstGeom>
          <a:noFill/>
          <a:ln>
            <a:noFill/>
          </a:ln>
        </p:spPr>
      </p:pic>
      <p:pic>
        <p:nvPicPr>
          <p:cNvPr id="477" name="Google Shape;477;g3527d7ccff8_0_49"/>
          <p:cNvPicPr preferRelativeResize="0"/>
          <p:nvPr/>
        </p:nvPicPr>
        <p:blipFill>
          <a:blip r:embed="rId5"/>
          <a:stretch>
            <a:fillRect/>
          </a:stretch>
        </p:blipFill>
        <p:spPr>
          <a:xfrm>
            <a:off x="4907423" y="3205011"/>
            <a:ext cx="2040650" cy="2040650"/>
          </a:xfrm>
          <a:prstGeom prst="rect">
            <a:avLst/>
          </a:prstGeom>
          <a:noFill/>
          <a:ln>
            <a:noFill/>
          </a:ln>
        </p:spPr>
      </p:pic>
      <p:sp>
        <p:nvSpPr>
          <p:cNvPr id="478" name="Google Shape;478;g3527d7ccff8_0_49"/>
          <p:cNvSpPr txBox="1"/>
          <p:nvPr/>
        </p:nvSpPr>
        <p:spPr>
          <a:xfrm>
            <a:off x="7120375" y="5100025"/>
            <a:ext cx="5103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CL" sz="2100"/>
              <a:t>https://remarco.org/plataforma-remarco/</a:t>
            </a:r>
            <a:endParaRPr sz="2100"/>
          </a:p>
        </p:txBody>
      </p:sp>
      <p:pic>
        <p:nvPicPr>
          <p:cNvPr id="479" name="Google Shape;479;g3527d7ccff8_0_49"/>
          <p:cNvPicPr preferRelativeResize="0"/>
          <p:nvPr/>
        </p:nvPicPr>
        <p:blipFill>
          <a:blip r:embed="rId4"/>
          <a:stretch>
            <a:fillRect/>
          </a:stretch>
        </p:blipFill>
        <p:spPr>
          <a:xfrm>
            <a:off x="7197650" y="3957575"/>
            <a:ext cx="1030200" cy="1030200"/>
          </a:xfrm>
          <a:prstGeom prst="rect">
            <a:avLst/>
          </a:prstGeom>
          <a:noFill/>
          <a:ln>
            <a:noFill/>
          </a:ln>
        </p:spPr>
      </p:pic>
      <p:pic>
        <p:nvPicPr>
          <p:cNvPr id="480" name="Google Shape;480;g3527d7ccff8_0_49"/>
          <p:cNvPicPr preferRelativeResize="0"/>
          <p:nvPr/>
        </p:nvPicPr>
        <p:blipFill>
          <a:blip r:embed="rId5"/>
          <a:stretch>
            <a:fillRect/>
          </a:stretch>
        </p:blipFill>
        <p:spPr>
          <a:xfrm>
            <a:off x="8427725" y="3957600"/>
            <a:ext cx="1030200" cy="1030200"/>
          </a:xfrm>
          <a:prstGeom prst="rect">
            <a:avLst/>
          </a:prstGeom>
          <a:noFill/>
          <a:ln>
            <a:noFill/>
          </a:ln>
        </p:spPr>
      </p:pic>
      <p:pic>
        <p:nvPicPr>
          <p:cNvPr id="481" name="Google Shape;481;g3527d7ccff8_0_49"/>
          <p:cNvPicPr preferRelativeResize="0"/>
          <p:nvPr/>
        </p:nvPicPr>
        <p:blipFill>
          <a:blip r:embed="rId6"/>
          <a:stretch>
            <a:fillRect/>
          </a:stretch>
        </p:blipFill>
        <p:spPr>
          <a:xfrm>
            <a:off x="9657800" y="3957575"/>
            <a:ext cx="1030200" cy="1030225"/>
          </a:xfrm>
          <a:prstGeom prst="rect">
            <a:avLst/>
          </a:prstGeom>
          <a:noFill/>
          <a:ln>
            <a:noFill/>
          </a:ln>
        </p:spPr>
      </p:pic>
      <p:pic>
        <p:nvPicPr>
          <p:cNvPr id="482" name="Google Shape;482;g3527d7ccff8_0_49"/>
          <p:cNvPicPr preferRelativeResize="0"/>
          <p:nvPr/>
        </p:nvPicPr>
        <p:blipFill>
          <a:blip r:embed="rId7"/>
          <a:stretch>
            <a:fillRect/>
          </a:stretch>
        </p:blipFill>
        <p:spPr>
          <a:xfrm>
            <a:off x="10887875" y="3957587"/>
            <a:ext cx="1030200" cy="1030200"/>
          </a:xfrm>
          <a:prstGeom prst="rect">
            <a:avLst/>
          </a:prstGeom>
          <a:noFill/>
          <a:ln>
            <a:noFill/>
          </a:ln>
        </p:spPr>
      </p:pic>
      <p:sp>
        <p:nvSpPr>
          <p:cNvPr id="483" name="Google Shape;483;g3527d7ccff8_0_49"/>
          <p:cNvSpPr/>
          <p:nvPr/>
        </p:nvSpPr>
        <p:spPr>
          <a:xfrm>
            <a:off x="15383" y="1328700"/>
            <a:ext cx="4892040" cy="103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panose="020B0604020202020204"/>
              <a:buNone/>
            </a:pPr>
            <a:r>
              <a:rPr lang="es-CL" sz="2000" b="1" dirty="0" err="1">
                <a:solidFill>
                  <a:schemeClr val="dk1"/>
                </a:solidFill>
                <a:latin typeface="Calibri" panose="020F0502020204030204"/>
                <a:ea typeface="Calibri" panose="020F0502020204030204"/>
                <a:cs typeface="Calibri" panose="020F0502020204030204"/>
                <a:sym typeface="Calibri" panose="020F0502020204030204"/>
              </a:rPr>
              <a:t>N°</a:t>
            </a:r>
            <a:r>
              <a:rPr lang="es-CL" sz="2000" b="1" dirty="0">
                <a:solidFill>
                  <a:schemeClr val="dk1"/>
                </a:solidFill>
                <a:latin typeface="Calibri" panose="020F0502020204030204"/>
                <a:ea typeface="Calibri" panose="020F0502020204030204"/>
                <a:cs typeface="Calibri" panose="020F0502020204030204"/>
                <a:sym typeface="Calibri" panose="020F0502020204030204"/>
              </a:rPr>
              <a:t> </a:t>
            </a:r>
            <a:r>
              <a:rPr lang="en-US" sz="2000" b="1" dirty="0">
                <a:solidFill>
                  <a:schemeClr val="dk1"/>
                </a:solidFill>
                <a:latin typeface="Calibri" panose="020F0502020204030204"/>
                <a:ea typeface="Calibri" panose="020F0502020204030204"/>
                <a:cs typeface="Calibri" panose="020F0502020204030204"/>
                <a:sym typeface="Calibri" panose="020F0502020204030204"/>
              </a:rPr>
              <a:t>of total particulate matter of </a:t>
            </a:r>
            <a:r>
              <a:rPr lang="es-CL" sz="2000" b="1" dirty="0" err="1">
                <a:solidFill>
                  <a:schemeClr val="dk1"/>
                </a:solidFill>
                <a:latin typeface="Calibri" panose="020F0502020204030204"/>
                <a:ea typeface="Calibri" panose="020F0502020204030204"/>
                <a:cs typeface="Calibri" panose="020F0502020204030204"/>
                <a:sym typeface="Calibri" panose="020F0502020204030204"/>
              </a:rPr>
              <a:t>MPs</a:t>
            </a:r>
            <a:r>
              <a:rPr lang="es-CL" sz="2000" b="1" dirty="0">
                <a:solidFill>
                  <a:schemeClr val="dk1"/>
                </a:solidFill>
                <a:latin typeface="Calibri" panose="020F0502020204030204"/>
                <a:ea typeface="Calibri" panose="020F0502020204030204"/>
                <a:cs typeface="Calibri" panose="020F0502020204030204"/>
                <a:sym typeface="Calibri" panose="020F0502020204030204"/>
              </a:rPr>
              <a:t>/ m</a:t>
            </a:r>
            <a:r>
              <a:rPr lang="es-CL" sz="2000" b="1" baseline="30000" dirty="0">
                <a:solidFill>
                  <a:schemeClr val="dk1"/>
                </a:solidFill>
                <a:latin typeface="Calibri" panose="020F0502020204030204"/>
                <a:ea typeface="Calibri" panose="020F0502020204030204"/>
                <a:cs typeface="Calibri" panose="020F0502020204030204"/>
                <a:sym typeface="Calibri" panose="020F0502020204030204"/>
              </a:rPr>
              <a:t>2</a:t>
            </a:r>
            <a:endParaRPr sz="2000" b="1" baseline="30000" dirty="0">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90000"/>
              </a:lnSpc>
              <a:spcBef>
                <a:spcPts val="0"/>
              </a:spcBef>
              <a:spcAft>
                <a:spcPts val="0"/>
              </a:spcAft>
              <a:buClr>
                <a:schemeClr val="dk1"/>
              </a:buClr>
              <a:buSzPts val="1100"/>
              <a:buFont typeface="Arial" panose="020B0604020202020204"/>
              <a:buNone/>
            </a:pPr>
            <a:r>
              <a:rPr lang="es-CL" sz="2000" b="1" dirty="0" err="1">
                <a:solidFill>
                  <a:schemeClr val="dk1"/>
                </a:solidFill>
                <a:latin typeface="Calibri" panose="020F0502020204030204"/>
                <a:ea typeface="Calibri" panose="020F0502020204030204"/>
                <a:cs typeface="Calibri" panose="020F0502020204030204"/>
                <a:sym typeface="Calibri" panose="020F0502020204030204"/>
              </a:rPr>
              <a:t>N°</a:t>
            </a:r>
            <a:r>
              <a:rPr lang="es-CL" sz="2000" b="1" dirty="0">
                <a:solidFill>
                  <a:schemeClr val="dk1"/>
                </a:solidFill>
                <a:latin typeface="Calibri" panose="020F0502020204030204"/>
                <a:ea typeface="Calibri" panose="020F0502020204030204"/>
                <a:cs typeface="Calibri" panose="020F0502020204030204"/>
                <a:sym typeface="Calibri" panose="020F0502020204030204"/>
              </a:rPr>
              <a:t> </a:t>
            </a:r>
            <a:r>
              <a:rPr lang="en-US" sz="2000" b="1" dirty="0">
                <a:solidFill>
                  <a:schemeClr val="dk1"/>
                </a:solidFill>
                <a:latin typeface="Calibri" panose="020F0502020204030204"/>
                <a:ea typeface="Calibri" panose="020F0502020204030204"/>
                <a:cs typeface="Calibri" panose="020F0502020204030204"/>
                <a:sym typeface="Calibri" panose="020F0502020204030204"/>
              </a:rPr>
              <a:t>of total particulate matter of </a:t>
            </a:r>
            <a:r>
              <a:rPr lang="es-CL" sz="2000" b="1" dirty="0" err="1">
                <a:solidFill>
                  <a:schemeClr val="dk1"/>
                </a:solidFill>
                <a:latin typeface="Calibri" panose="020F0502020204030204"/>
                <a:ea typeface="Calibri" panose="020F0502020204030204"/>
                <a:cs typeface="Calibri" panose="020F0502020204030204"/>
                <a:sym typeface="Calibri" panose="020F0502020204030204"/>
              </a:rPr>
              <a:t>MPs</a:t>
            </a:r>
            <a:r>
              <a:rPr lang="es-CL" sz="2000" b="1" dirty="0">
                <a:solidFill>
                  <a:schemeClr val="dk1"/>
                </a:solidFill>
                <a:latin typeface="Calibri" panose="020F0502020204030204"/>
                <a:ea typeface="Calibri" panose="020F0502020204030204"/>
                <a:cs typeface="Calibri" panose="020F0502020204030204"/>
                <a:sym typeface="Calibri" panose="020F0502020204030204"/>
              </a:rPr>
              <a:t>/ Kg </a:t>
            </a:r>
            <a:r>
              <a:rPr lang="es-CL" sz="2000" b="1" dirty="0" err="1">
                <a:solidFill>
                  <a:schemeClr val="dk1"/>
                </a:solidFill>
                <a:latin typeface="Calibri" panose="020F0502020204030204"/>
                <a:ea typeface="Calibri" panose="020F0502020204030204"/>
                <a:cs typeface="Calibri" panose="020F0502020204030204"/>
                <a:sym typeface="Calibri" panose="020F0502020204030204"/>
              </a:rPr>
              <a:t>p.s</a:t>
            </a:r>
            <a:endParaRPr sz="2000" b="1" dirty="0">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90000"/>
              </a:lnSpc>
              <a:spcBef>
                <a:spcPts val="0"/>
              </a:spcBef>
              <a:spcAft>
                <a:spcPts val="0"/>
              </a:spcAft>
              <a:buClr>
                <a:schemeClr val="dk1"/>
              </a:buClr>
              <a:buSzPts val="1100"/>
              <a:buFont typeface="Arial" panose="020B0604020202020204"/>
              <a:buNone/>
            </a:pPr>
            <a:r>
              <a:rPr lang="es-CL" sz="2000" b="1" dirty="0" err="1">
                <a:solidFill>
                  <a:schemeClr val="dk1"/>
                </a:solidFill>
                <a:latin typeface="Calibri" panose="020F0502020204030204"/>
                <a:ea typeface="Calibri" panose="020F0502020204030204"/>
                <a:cs typeface="Calibri" panose="020F0502020204030204"/>
                <a:sym typeface="Calibri" panose="020F0502020204030204"/>
              </a:rPr>
              <a:t>N°</a:t>
            </a:r>
            <a:r>
              <a:rPr lang="es-CL" sz="2000" b="1" dirty="0">
                <a:solidFill>
                  <a:schemeClr val="dk1"/>
                </a:solidFill>
                <a:latin typeface="Calibri" panose="020F0502020204030204"/>
                <a:ea typeface="Calibri" panose="020F0502020204030204"/>
                <a:cs typeface="Calibri" panose="020F0502020204030204"/>
                <a:sym typeface="Calibri" panose="020F0502020204030204"/>
              </a:rPr>
              <a:t> </a:t>
            </a:r>
            <a:r>
              <a:rPr lang="es-CL" sz="2000" b="1" dirty="0" err="1">
                <a:solidFill>
                  <a:schemeClr val="dk1"/>
                </a:solidFill>
                <a:latin typeface="Calibri" panose="020F0502020204030204"/>
                <a:ea typeface="Calibri" panose="020F0502020204030204"/>
                <a:cs typeface="Calibri" panose="020F0502020204030204"/>
                <a:sym typeface="Calibri" panose="020F0502020204030204"/>
              </a:rPr>
              <a:t>of</a:t>
            </a:r>
            <a:r>
              <a:rPr lang="es-CL" sz="2000" b="1" dirty="0">
                <a:solidFill>
                  <a:schemeClr val="dk1"/>
                </a:solidFill>
                <a:latin typeface="Calibri" panose="020F0502020204030204"/>
                <a:ea typeface="Calibri" panose="020F0502020204030204"/>
                <a:cs typeface="Calibri" panose="020F0502020204030204"/>
                <a:sym typeface="Calibri" panose="020F0502020204030204"/>
              </a:rPr>
              <a:t> </a:t>
            </a:r>
            <a:r>
              <a:rPr lang="es-CL" sz="2000" b="1" dirty="0" err="1">
                <a:solidFill>
                  <a:schemeClr val="dk1"/>
                </a:solidFill>
                <a:latin typeface="Calibri" panose="020F0502020204030204"/>
                <a:ea typeface="Calibri" panose="020F0502020204030204"/>
                <a:cs typeface="Calibri" panose="020F0502020204030204"/>
                <a:sym typeface="Calibri" panose="020F0502020204030204"/>
              </a:rPr>
              <a:t>primary</a:t>
            </a:r>
            <a:r>
              <a:rPr lang="es-CL" sz="2000" b="1" dirty="0">
                <a:solidFill>
                  <a:schemeClr val="dk1"/>
                </a:solidFill>
                <a:latin typeface="Calibri" panose="020F0502020204030204"/>
                <a:ea typeface="Calibri" panose="020F0502020204030204"/>
                <a:cs typeface="Calibri" panose="020F0502020204030204"/>
                <a:sym typeface="Calibri" panose="020F0502020204030204"/>
              </a:rPr>
              <a:t> </a:t>
            </a:r>
            <a:r>
              <a:rPr lang="es-CL" sz="2000" b="1" dirty="0" err="1">
                <a:solidFill>
                  <a:schemeClr val="dk1"/>
                </a:solidFill>
                <a:latin typeface="Calibri" panose="020F0502020204030204"/>
                <a:ea typeface="Calibri" panose="020F0502020204030204"/>
                <a:cs typeface="Calibri" panose="020F0502020204030204"/>
                <a:sym typeface="Calibri" panose="020F0502020204030204"/>
              </a:rPr>
              <a:t>MPs</a:t>
            </a:r>
            <a:r>
              <a:rPr lang="es-CL" sz="2000" b="1" dirty="0">
                <a:solidFill>
                  <a:schemeClr val="dk1"/>
                </a:solidFill>
                <a:latin typeface="Calibri" panose="020F0502020204030204"/>
                <a:ea typeface="Calibri" panose="020F0502020204030204"/>
                <a:cs typeface="Calibri" panose="020F0502020204030204"/>
                <a:sym typeface="Calibri" panose="020F0502020204030204"/>
              </a:rPr>
              <a:t> / m</a:t>
            </a:r>
            <a:r>
              <a:rPr lang="es-CL" sz="2000" b="1" baseline="30000" dirty="0">
                <a:solidFill>
                  <a:schemeClr val="dk1"/>
                </a:solidFill>
                <a:latin typeface="Calibri" panose="020F0502020204030204"/>
                <a:ea typeface="Calibri" panose="020F0502020204030204"/>
                <a:cs typeface="Calibri" panose="020F0502020204030204"/>
                <a:sym typeface="Calibri" panose="020F0502020204030204"/>
              </a:rPr>
              <a:t>2</a:t>
            </a:r>
            <a:endParaRPr sz="2000" b="1" baseline="30000" dirty="0">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90000"/>
              </a:lnSpc>
              <a:spcBef>
                <a:spcPts val="0"/>
              </a:spcBef>
              <a:spcAft>
                <a:spcPts val="0"/>
              </a:spcAft>
              <a:buClr>
                <a:schemeClr val="dk1"/>
              </a:buClr>
              <a:buSzPts val="1100"/>
              <a:buFont typeface="Arial" panose="020B0604020202020204"/>
              <a:buNone/>
            </a:pPr>
            <a:r>
              <a:rPr lang="es-CL" sz="2000" b="1" dirty="0" err="1">
                <a:solidFill>
                  <a:schemeClr val="dk1"/>
                </a:solidFill>
                <a:latin typeface="Calibri" panose="020F0502020204030204"/>
                <a:ea typeface="Calibri" panose="020F0502020204030204"/>
                <a:cs typeface="Calibri" panose="020F0502020204030204"/>
                <a:sym typeface="Calibri" panose="020F0502020204030204"/>
              </a:rPr>
              <a:t>N°</a:t>
            </a:r>
            <a:r>
              <a:rPr lang="es-CL" sz="2000" b="1" dirty="0">
                <a:solidFill>
                  <a:schemeClr val="dk1"/>
                </a:solidFill>
                <a:latin typeface="Calibri" panose="020F0502020204030204"/>
                <a:ea typeface="Calibri" panose="020F0502020204030204"/>
                <a:cs typeface="Calibri" panose="020F0502020204030204"/>
                <a:sym typeface="Calibri" panose="020F0502020204030204"/>
              </a:rPr>
              <a:t> </a:t>
            </a:r>
            <a:r>
              <a:rPr lang="es-CL" sz="2000" b="1" dirty="0" err="1">
                <a:solidFill>
                  <a:schemeClr val="dk1"/>
                </a:solidFill>
                <a:latin typeface="Calibri" panose="020F0502020204030204"/>
                <a:ea typeface="Calibri" panose="020F0502020204030204"/>
                <a:cs typeface="Calibri" panose="020F0502020204030204"/>
                <a:sym typeface="Calibri" panose="020F0502020204030204"/>
              </a:rPr>
              <a:t>of</a:t>
            </a:r>
            <a:r>
              <a:rPr lang="es-CL" sz="2000" b="1" dirty="0">
                <a:solidFill>
                  <a:schemeClr val="dk1"/>
                </a:solidFill>
                <a:latin typeface="Calibri" panose="020F0502020204030204"/>
                <a:ea typeface="Calibri" panose="020F0502020204030204"/>
                <a:cs typeface="Calibri" panose="020F0502020204030204"/>
                <a:sym typeface="Calibri" panose="020F0502020204030204"/>
              </a:rPr>
              <a:t> </a:t>
            </a:r>
            <a:r>
              <a:rPr lang="es-CL" sz="2000" b="1" dirty="0" err="1">
                <a:solidFill>
                  <a:schemeClr val="dk1"/>
                </a:solidFill>
                <a:latin typeface="Calibri" panose="020F0502020204030204"/>
                <a:ea typeface="Calibri" panose="020F0502020204030204"/>
                <a:cs typeface="Calibri" panose="020F0502020204030204"/>
                <a:sym typeface="Calibri" panose="020F0502020204030204"/>
              </a:rPr>
              <a:t>primary</a:t>
            </a:r>
            <a:r>
              <a:rPr lang="es-CL" sz="2000" b="1" dirty="0">
                <a:solidFill>
                  <a:schemeClr val="dk1"/>
                </a:solidFill>
                <a:latin typeface="Calibri" panose="020F0502020204030204"/>
                <a:ea typeface="Calibri" panose="020F0502020204030204"/>
                <a:cs typeface="Calibri" panose="020F0502020204030204"/>
                <a:sym typeface="Calibri" panose="020F0502020204030204"/>
              </a:rPr>
              <a:t> </a:t>
            </a:r>
            <a:r>
              <a:rPr lang="es-CL" sz="2000" b="1" dirty="0" err="1">
                <a:solidFill>
                  <a:schemeClr val="dk1"/>
                </a:solidFill>
                <a:latin typeface="Calibri" panose="020F0502020204030204"/>
                <a:ea typeface="Calibri" panose="020F0502020204030204"/>
                <a:cs typeface="Calibri" panose="020F0502020204030204"/>
                <a:sym typeface="Calibri" panose="020F0502020204030204"/>
              </a:rPr>
              <a:t>MPs</a:t>
            </a:r>
            <a:r>
              <a:rPr lang="es-CL" sz="2000" b="1" dirty="0">
                <a:solidFill>
                  <a:schemeClr val="dk1"/>
                </a:solidFill>
                <a:latin typeface="Calibri" panose="020F0502020204030204"/>
                <a:ea typeface="Calibri" panose="020F0502020204030204"/>
                <a:cs typeface="Calibri" panose="020F0502020204030204"/>
                <a:sym typeface="Calibri" panose="020F0502020204030204"/>
              </a:rPr>
              <a:t>  / Kg </a:t>
            </a:r>
            <a:r>
              <a:rPr lang="es-CL" sz="2000" b="1" dirty="0" err="1">
                <a:solidFill>
                  <a:schemeClr val="dk1"/>
                </a:solidFill>
                <a:latin typeface="Calibri" panose="020F0502020204030204"/>
                <a:ea typeface="Calibri" panose="020F0502020204030204"/>
                <a:cs typeface="Calibri" panose="020F0502020204030204"/>
                <a:sym typeface="Calibri" panose="020F0502020204030204"/>
              </a:rPr>
              <a:t>p.s</a:t>
            </a:r>
            <a:endParaRPr sz="2000" b="1" dirty="0">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90000"/>
              </a:lnSpc>
              <a:spcBef>
                <a:spcPts val="0"/>
              </a:spcBef>
              <a:spcAft>
                <a:spcPts val="0"/>
              </a:spcAft>
              <a:buClr>
                <a:schemeClr val="dk1"/>
              </a:buClr>
              <a:buSzPts val="1100"/>
              <a:buFont typeface="Arial" panose="020B0604020202020204"/>
              <a:buNone/>
            </a:pPr>
            <a:r>
              <a:rPr lang="es-CL" sz="2000" b="1" dirty="0" err="1">
                <a:solidFill>
                  <a:schemeClr val="dk1"/>
                </a:solidFill>
                <a:latin typeface="Calibri" panose="020F0502020204030204"/>
                <a:ea typeface="Calibri" panose="020F0502020204030204"/>
                <a:cs typeface="Calibri" panose="020F0502020204030204"/>
                <a:sym typeface="Calibri" panose="020F0502020204030204"/>
              </a:rPr>
              <a:t>N°</a:t>
            </a:r>
            <a:r>
              <a:rPr lang="es-CL" sz="2000" b="1" dirty="0">
                <a:solidFill>
                  <a:schemeClr val="dk1"/>
                </a:solidFill>
                <a:latin typeface="Calibri" panose="020F0502020204030204"/>
                <a:ea typeface="Calibri" panose="020F0502020204030204"/>
                <a:cs typeface="Calibri" panose="020F0502020204030204"/>
                <a:sym typeface="Calibri" panose="020F0502020204030204"/>
              </a:rPr>
              <a:t> </a:t>
            </a:r>
            <a:r>
              <a:rPr lang="es-CL" sz="2000" b="1" dirty="0" err="1">
                <a:solidFill>
                  <a:schemeClr val="dk1"/>
                </a:solidFill>
                <a:latin typeface="Calibri" panose="020F0502020204030204"/>
                <a:ea typeface="Calibri" panose="020F0502020204030204"/>
                <a:cs typeface="Calibri" panose="020F0502020204030204"/>
                <a:sym typeface="Calibri" panose="020F0502020204030204"/>
              </a:rPr>
              <a:t>of</a:t>
            </a:r>
            <a:r>
              <a:rPr lang="es-CL" sz="2000" b="1" dirty="0">
                <a:solidFill>
                  <a:schemeClr val="dk1"/>
                </a:solidFill>
                <a:latin typeface="Calibri" panose="020F0502020204030204"/>
                <a:ea typeface="Calibri" panose="020F0502020204030204"/>
                <a:cs typeface="Calibri" panose="020F0502020204030204"/>
                <a:sym typeface="Calibri" panose="020F0502020204030204"/>
              </a:rPr>
              <a:t> </a:t>
            </a:r>
            <a:r>
              <a:rPr lang="es-CL" sz="2000" b="1" dirty="0" err="1">
                <a:solidFill>
                  <a:schemeClr val="dk1"/>
                </a:solidFill>
                <a:latin typeface="Calibri" panose="020F0502020204030204"/>
                <a:ea typeface="Calibri" panose="020F0502020204030204"/>
                <a:cs typeface="Calibri" panose="020F0502020204030204"/>
                <a:sym typeface="Calibri" panose="020F0502020204030204"/>
              </a:rPr>
              <a:t>secondary</a:t>
            </a:r>
            <a:r>
              <a:rPr lang="es-CL" sz="2000" b="1" dirty="0">
                <a:solidFill>
                  <a:schemeClr val="dk1"/>
                </a:solidFill>
                <a:latin typeface="Calibri" panose="020F0502020204030204"/>
                <a:ea typeface="Calibri" panose="020F0502020204030204"/>
                <a:cs typeface="Calibri" panose="020F0502020204030204"/>
                <a:sym typeface="Calibri" panose="020F0502020204030204"/>
              </a:rPr>
              <a:t> </a:t>
            </a:r>
            <a:r>
              <a:rPr lang="es-CL" sz="2000" b="1" dirty="0" err="1">
                <a:solidFill>
                  <a:schemeClr val="dk1"/>
                </a:solidFill>
                <a:latin typeface="Calibri" panose="020F0502020204030204"/>
                <a:ea typeface="Calibri" panose="020F0502020204030204"/>
                <a:cs typeface="Calibri" panose="020F0502020204030204"/>
                <a:sym typeface="Calibri" panose="020F0502020204030204"/>
              </a:rPr>
              <a:t>MPs</a:t>
            </a:r>
            <a:r>
              <a:rPr lang="es-CL" sz="2000" b="1" dirty="0">
                <a:solidFill>
                  <a:schemeClr val="dk1"/>
                </a:solidFill>
                <a:latin typeface="Calibri" panose="020F0502020204030204"/>
                <a:ea typeface="Calibri" panose="020F0502020204030204"/>
                <a:cs typeface="Calibri" panose="020F0502020204030204"/>
                <a:sym typeface="Calibri" panose="020F0502020204030204"/>
              </a:rPr>
              <a:t> / m</a:t>
            </a:r>
            <a:r>
              <a:rPr lang="es-CL" sz="2000" b="1" baseline="30000" dirty="0">
                <a:solidFill>
                  <a:schemeClr val="dk1"/>
                </a:solidFill>
                <a:latin typeface="Calibri" panose="020F0502020204030204"/>
                <a:ea typeface="Calibri" panose="020F0502020204030204"/>
                <a:cs typeface="Calibri" panose="020F0502020204030204"/>
                <a:sym typeface="Calibri" panose="020F0502020204030204"/>
              </a:rPr>
              <a:t>2</a:t>
            </a:r>
            <a:endParaRPr sz="2000" b="1" baseline="30000" dirty="0">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90000"/>
              </a:lnSpc>
              <a:spcBef>
                <a:spcPts val="0"/>
              </a:spcBef>
              <a:spcAft>
                <a:spcPts val="0"/>
              </a:spcAft>
              <a:buClr>
                <a:schemeClr val="dk1"/>
              </a:buClr>
              <a:buSzPts val="1100"/>
              <a:buFont typeface="Arial" panose="020B0604020202020204"/>
              <a:buNone/>
            </a:pPr>
            <a:r>
              <a:rPr lang="es-CL" sz="2000" b="1" dirty="0" err="1">
                <a:solidFill>
                  <a:schemeClr val="dk1"/>
                </a:solidFill>
                <a:latin typeface="Calibri" panose="020F0502020204030204"/>
                <a:ea typeface="Calibri" panose="020F0502020204030204"/>
                <a:cs typeface="Calibri" panose="020F0502020204030204"/>
                <a:sym typeface="Calibri" panose="020F0502020204030204"/>
              </a:rPr>
              <a:t>N°</a:t>
            </a:r>
            <a:r>
              <a:rPr lang="es-CL" sz="2000" b="1" dirty="0">
                <a:solidFill>
                  <a:schemeClr val="dk1"/>
                </a:solidFill>
                <a:latin typeface="Calibri" panose="020F0502020204030204"/>
                <a:ea typeface="Calibri" panose="020F0502020204030204"/>
                <a:cs typeface="Calibri" panose="020F0502020204030204"/>
                <a:sym typeface="Calibri" panose="020F0502020204030204"/>
              </a:rPr>
              <a:t> </a:t>
            </a:r>
            <a:r>
              <a:rPr lang="es-CL" sz="2000" b="1" dirty="0" err="1">
                <a:solidFill>
                  <a:schemeClr val="dk1"/>
                </a:solidFill>
                <a:latin typeface="Calibri" panose="020F0502020204030204"/>
                <a:ea typeface="Calibri" panose="020F0502020204030204"/>
                <a:cs typeface="Calibri" panose="020F0502020204030204"/>
                <a:sym typeface="Calibri" panose="020F0502020204030204"/>
              </a:rPr>
              <a:t>of</a:t>
            </a:r>
            <a:r>
              <a:rPr lang="es-CL" sz="2000" b="1" dirty="0">
                <a:solidFill>
                  <a:schemeClr val="dk1"/>
                </a:solidFill>
                <a:latin typeface="Calibri" panose="020F0502020204030204"/>
                <a:ea typeface="Calibri" panose="020F0502020204030204"/>
                <a:cs typeface="Calibri" panose="020F0502020204030204"/>
                <a:sym typeface="Calibri" panose="020F0502020204030204"/>
              </a:rPr>
              <a:t> </a:t>
            </a:r>
            <a:r>
              <a:rPr lang="es-CL" sz="2000" b="1" dirty="0" err="1">
                <a:solidFill>
                  <a:schemeClr val="dk1"/>
                </a:solidFill>
                <a:latin typeface="Calibri" panose="020F0502020204030204"/>
                <a:ea typeface="Calibri" panose="020F0502020204030204"/>
                <a:cs typeface="Calibri" panose="020F0502020204030204"/>
                <a:sym typeface="Calibri" panose="020F0502020204030204"/>
              </a:rPr>
              <a:t>secondary</a:t>
            </a:r>
            <a:r>
              <a:rPr lang="es-CL" sz="2000" b="1" dirty="0">
                <a:solidFill>
                  <a:schemeClr val="dk1"/>
                </a:solidFill>
                <a:latin typeface="Calibri" panose="020F0502020204030204"/>
                <a:ea typeface="Calibri" panose="020F0502020204030204"/>
                <a:cs typeface="Calibri" panose="020F0502020204030204"/>
                <a:sym typeface="Calibri" panose="020F0502020204030204"/>
              </a:rPr>
              <a:t> </a:t>
            </a:r>
            <a:r>
              <a:rPr lang="es-CL" sz="2000" b="1" dirty="0" err="1">
                <a:solidFill>
                  <a:schemeClr val="dk1"/>
                </a:solidFill>
                <a:latin typeface="Calibri" panose="020F0502020204030204"/>
                <a:ea typeface="Calibri" panose="020F0502020204030204"/>
                <a:cs typeface="Calibri" panose="020F0502020204030204"/>
                <a:sym typeface="Calibri" panose="020F0502020204030204"/>
              </a:rPr>
              <a:t>MPs</a:t>
            </a:r>
            <a:r>
              <a:rPr lang="es-CL" sz="2000" b="1" dirty="0">
                <a:solidFill>
                  <a:schemeClr val="dk1"/>
                </a:solidFill>
                <a:latin typeface="Calibri" panose="020F0502020204030204"/>
                <a:ea typeface="Calibri" panose="020F0502020204030204"/>
                <a:cs typeface="Calibri" panose="020F0502020204030204"/>
                <a:sym typeface="Calibri" panose="020F0502020204030204"/>
              </a:rPr>
              <a:t> / Kg </a:t>
            </a:r>
            <a:r>
              <a:rPr lang="es-CL" sz="2000" b="1" dirty="0" err="1">
                <a:solidFill>
                  <a:schemeClr val="dk1"/>
                </a:solidFill>
                <a:latin typeface="Calibri" panose="020F0502020204030204"/>
                <a:ea typeface="Calibri" panose="020F0502020204030204"/>
                <a:cs typeface="Calibri" panose="020F0502020204030204"/>
                <a:sym typeface="Calibri" panose="020F0502020204030204"/>
              </a:rPr>
              <a:t>p.s</a:t>
            </a:r>
            <a:endParaRPr sz="2000" b="1" dirty="0">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90000"/>
              </a:lnSpc>
              <a:spcBef>
                <a:spcPts val="0"/>
              </a:spcBef>
              <a:spcAft>
                <a:spcPts val="0"/>
              </a:spcAft>
              <a:buClr>
                <a:schemeClr val="dk1"/>
              </a:buClr>
              <a:buSzPts val="1100"/>
              <a:buFont typeface="Arial" panose="020B0604020202020204"/>
              <a:buNone/>
            </a:pPr>
            <a:endParaRPr sz="2000" b="1" dirty="0">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90000"/>
              </a:lnSpc>
              <a:spcBef>
                <a:spcPts val="0"/>
              </a:spcBef>
              <a:spcAft>
                <a:spcPts val="0"/>
              </a:spcAft>
              <a:buClr>
                <a:schemeClr val="dk1"/>
              </a:buClr>
              <a:buSzPts val="1100"/>
              <a:buFont typeface="Arial" panose="020B0604020202020204"/>
              <a:buNone/>
            </a:pPr>
            <a:endParaRPr sz="2000"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84" name="Google Shape;484;g3527d7ccff8_0_49"/>
          <p:cNvSpPr txBox="1"/>
          <p:nvPr/>
        </p:nvSpPr>
        <p:spPr>
          <a:xfrm>
            <a:off x="20400" y="3529800"/>
            <a:ext cx="4610100" cy="19995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s-CL" sz="2000" b="1" dirty="0" err="1">
                <a:solidFill>
                  <a:schemeClr val="dk1"/>
                </a:solidFill>
                <a:latin typeface="Calibri" panose="020F0502020204030204"/>
                <a:ea typeface="Calibri" panose="020F0502020204030204"/>
                <a:cs typeface="Calibri" panose="020F0502020204030204"/>
                <a:sym typeface="Calibri" panose="020F0502020204030204"/>
              </a:rPr>
              <a:t>N°</a:t>
            </a:r>
            <a:r>
              <a:rPr lang="es-CL" sz="2000" b="1" dirty="0">
                <a:solidFill>
                  <a:schemeClr val="dk1"/>
                </a:solidFill>
                <a:latin typeface="Calibri" panose="020F0502020204030204"/>
                <a:ea typeface="Calibri" panose="020F0502020204030204"/>
                <a:cs typeface="Calibri" panose="020F0502020204030204"/>
                <a:sym typeface="Calibri" panose="020F0502020204030204"/>
              </a:rPr>
              <a:t> </a:t>
            </a:r>
            <a:r>
              <a:rPr lang="en-US" sz="2000" b="1" dirty="0">
                <a:solidFill>
                  <a:schemeClr val="dk1"/>
                </a:solidFill>
                <a:latin typeface="Calibri" panose="020F0502020204030204"/>
                <a:ea typeface="Calibri" panose="020F0502020204030204"/>
                <a:cs typeface="Calibri" panose="020F0502020204030204"/>
                <a:sym typeface="Calibri" panose="020F0502020204030204"/>
              </a:rPr>
              <a:t>of total particulate of </a:t>
            </a:r>
            <a:r>
              <a:rPr lang="es-CL" sz="2000" b="1" dirty="0" err="1">
                <a:solidFill>
                  <a:schemeClr val="dk1"/>
                </a:solidFill>
                <a:latin typeface="Calibri" panose="020F0502020204030204"/>
                <a:ea typeface="Calibri" panose="020F0502020204030204"/>
                <a:cs typeface="Calibri" panose="020F0502020204030204"/>
                <a:sym typeface="Calibri" panose="020F0502020204030204"/>
              </a:rPr>
              <a:t>MPs</a:t>
            </a:r>
            <a:r>
              <a:rPr lang="es-CL" sz="2000" b="1" dirty="0">
                <a:solidFill>
                  <a:schemeClr val="dk1"/>
                </a:solidFill>
                <a:latin typeface="Calibri" panose="020F0502020204030204"/>
                <a:ea typeface="Calibri" panose="020F0502020204030204"/>
                <a:cs typeface="Calibri" panose="020F0502020204030204"/>
                <a:sym typeface="Calibri" panose="020F0502020204030204"/>
              </a:rPr>
              <a:t>/ m</a:t>
            </a:r>
            <a:r>
              <a:rPr lang="es-CL" sz="2000" b="1" baseline="30000" dirty="0">
                <a:solidFill>
                  <a:schemeClr val="dk1"/>
                </a:solidFill>
                <a:latin typeface="Calibri" panose="020F0502020204030204"/>
                <a:ea typeface="Calibri" panose="020F0502020204030204"/>
                <a:cs typeface="Calibri" panose="020F0502020204030204"/>
                <a:sym typeface="Calibri" panose="020F0502020204030204"/>
              </a:rPr>
              <a:t>3</a:t>
            </a:r>
            <a:endParaRPr sz="2000" b="1" baseline="30000" dirty="0">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90000"/>
              </a:lnSpc>
              <a:spcBef>
                <a:spcPts val="0"/>
              </a:spcBef>
              <a:spcAft>
                <a:spcPts val="0"/>
              </a:spcAft>
              <a:buNone/>
            </a:pPr>
            <a:r>
              <a:rPr lang="es-CL" sz="2000" b="1" dirty="0" err="1">
                <a:solidFill>
                  <a:schemeClr val="dk1"/>
                </a:solidFill>
                <a:latin typeface="Calibri" panose="020F0502020204030204"/>
                <a:ea typeface="Calibri" panose="020F0502020204030204"/>
                <a:cs typeface="Calibri" panose="020F0502020204030204"/>
                <a:sym typeface="Calibri" panose="020F0502020204030204"/>
              </a:rPr>
              <a:t>N°</a:t>
            </a:r>
            <a:r>
              <a:rPr lang="es-CL" sz="2000" b="1" dirty="0">
                <a:solidFill>
                  <a:schemeClr val="dk1"/>
                </a:solidFill>
                <a:latin typeface="Calibri" panose="020F0502020204030204"/>
                <a:ea typeface="Calibri" panose="020F0502020204030204"/>
                <a:cs typeface="Calibri" panose="020F0502020204030204"/>
                <a:sym typeface="Calibri" panose="020F0502020204030204"/>
              </a:rPr>
              <a:t> </a:t>
            </a:r>
            <a:r>
              <a:rPr lang="es-CL" sz="2000" b="1" dirty="0" err="1">
                <a:solidFill>
                  <a:schemeClr val="dk1"/>
                </a:solidFill>
                <a:latin typeface="Calibri" panose="020F0502020204030204"/>
                <a:ea typeface="Calibri" panose="020F0502020204030204"/>
                <a:cs typeface="Calibri" panose="020F0502020204030204"/>
                <a:sym typeface="Calibri" panose="020F0502020204030204"/>
              </a:rPr>
              <a:t>of</a:t>
            </a:r>
            <a:r>
              <a:rPr lang="es-CL" sz="2000" b="1" dirty="0">
                <a:solidFill>
                  <a:schemeClr val="dk1"/>
                </a:solidFill>
                <a:latin typeface="Calibri" panose="020F0502020204030204"/>
                <a:ea typeface="Calibri" panose="020F0502020204030204"/>
                <a:cs typeface="Calibri" panose="020F0502020204030204"/>
                <a:sym typeface="Calibri" panose="020F0502020204030204"/>
              </a:rPr>
              <a:t> </a:t>
            </a:r>
            <a:r>
              <a:rPr lang="es-CL" sz="2000" b="1" dirty="0" err="1">
                <a:solidFill>
                  <a:schemeClr val="dk1"/>
                </a:solidFill>
                <a:latin typeface="Calibri" panose="020F0502020204030204"/>
                <a:ea typeface="Calibri" panose="020F0502020204030204"/>
                <a:cs typeface="Calibri" panose="020F0502020204030204"/>
                <a:sym typeface="Calibri" panose="020F0502020204030204"/>
              </a:rPr>
              <a:t>primary</a:t>
            </a:r>
            <a:r>
              <a:rPr lang="es-CL" sz="2000" b="1" dirty="0">
                <a:solidFill>
                  <a:schemeClr val="dk1"/>
                </a:solidFill>
                <a:latin typeface="Calibri" panose="020F0502020204030204"/>
                <a:ea typeface="Calibri" panose="020F0502020204030204"/>
                <a:cs typeface="Calibri" panose="020F0502020204030204"/>
                <a:sym typeface="Calibri" panose="020F0502020204030204"/>
              </a:rPr>
              <a:t> </a:t>
            </a:r>
            <a:r>
              <a:rPr lang="es-CL" sz="2000" b="1" dirty="0" err="1">
                <a:solidFill>
                  <a:schemeClr val="dk1"/>
                </a:solidFill>
                <a:latin typeface="Calibri" panose="020F0502020204030204"/>
                <a:ea typeface="Calibri" panose="020F0502020204030204"/>
                <a:cs typeface="Calibri" panose="020F0502020204030204"/>
                <a:sym typeface="Calibri" panose="020F0502020204030204"/>
              </a:rPr>
              <a:t>MPs</a:t>
            </a:r>
            <a:r>
              <a:rPr lang="es-CL" sz="2000" b="1" dirty="0">
                <a:solidFill>
                  <a:schemeClr val="dk1"/>
                </a:solidFill>
                <a:latin typeface="Calibri" panose="020F0502020204030204"/>
                <a:ea typeface="Calibri" panose="020F0502020204030204"/>
                <a:cs typeface="Calibri" panose="020F0502020204030204"/>
                <a:sym typeface="Calibri" panose="020F0502020204030204"/>
              </a:rPr>
              <a:t>/ m</a:t>
            </a:r>
            <a:r>
              <a:rPr lang="es-CL" sz="2000" b="1" baseline="30000" dirty="0">
                <a:solidFill>
                  <a:schemeClr val="dk1"/>
                </a:solidFill>
                <a:latin typeface="Calibri" panose="020F0502020204030204"/>
                <a:ea typeface="Calibri" panose="020F0502020204030204"/>
                <a:cs typeface="Calibri" panose="020F0502020204030204"/>
                <a:sym typeface="Calibri" panose="020F0502020204030204"/>
              </a:rPr>
              <a:t>3</a:t>
            </a:r>
            <a:endParaRPr sz="2000" b="1" dirty="0">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90000"/>
              </a:lnSpc>
              <a:spcBef>
                <a:spcPts val="0"/>
              </a:spcBef>
              <a:spcAft>
                <a:spcPts val="0"/>
              </a:spcAft>
              <a:buNone/>
            </a:pPr>
            <a:r>
              <a:rPr lang="es-CL" sz="2000" b="1" dirty="0" err="1">
                <a:solidFill>
                  <a:schemeClr val="dk1"/>
                </a:solidFill>
                <a:latin typeface="Calibri" panose="020F0502020204030204"/>
                <a:ea typeface="Calibri" panose="020F0502020204030204"/>
                <a:cs typeface="Calibri" panose="020F0502020204030204"/>
                <a:sym typeface="Calibri" panose="020F0502020204030204"/>
              </a:rPr>
              <a:t>N°</a:t>
            </a:r>
            <a:r>
              <a:rPr lang="es-CL" sz="2000" b="1" dirty="0">
                <a:solidFill>
                  <a:schemeClr val="dk1"/>
                </a:solidFill>
                <a:latin typeface="Calibri" panose="020F0502020204030204"/>
                <a:ea typeface="Calibri" panose="020F0502020204030204"/>
                <a:cs typeface="Calibri" panose="020F0502020204030204"/>
                <a:sym typeface="Calibri" panose="020F0502020204030204"/>
              </a:rPr>
              <a:t> </a:t>
            </a:r>
            <a:r>
              <a:rPr lang="es-CL" sz="2000" b="1" dirty="0" err="1">
                <a:solidFill>
                  <a:schemeClr val="dk1"/>
                </a:solidFill>
                <a:latin typeface="Calibri" panose="020F0502020204030204"/>
                <a:ea typeface="Calibri" panose="020F0502020204030204"/>
                <a:cs typeface="Calibri" panose="020F0502020204030204"/>
                <a:sym typeface="Calibri" panose="020F0502020204030204"/>
              </a:rPr>
              <a:t>of</a:t>
            </a:r>
            <a:r>
              <a:rPr lang="es-CL" sz="2000" b="1" dirty="0">
                <a:solidFill>
                  <a:schemeClr val="dk1"/>
                </a:solidFill>
                <a:latin typeface="Calibri" panose="020F0502020204030204"/>
                <a:ea typeface="Calibri" panose="020F0502020204030204"/>
                <a:cs typeface="Calibri" panose="020F0502020204030204"/>
                <a:sym typeface="Calibri" panose="020F0502020204030204"/>
              </a:rPr>
              <a:t> </a:t>
            </a:r>
            <a:r>
              <a:rPr lang="es-CL" sz="2000" b="1" dirty="0" err="1">
                <a:solidFill>
                  <a:schemeClr val="dk1"/>
                </a:solidFill>
                <a:latin typeface="Calibri" panose="020F0502020204030204"/>
                <a:ea typeface="Calibri" panose="020F0502020204030204"/>
                <a:cs typeface="Calibri" panose="020F0502020204030204"/>
                <a:sym typeface="Calibri" panose="020F0502020204030204"/>
              </a:rPr>
              <a:t>secondary</a:t>
            </a:r>
            <a:r>
              <a:rPr lang="es-CL" sz="2000" b="1" dirty="0">
                <a:solidFill>
                  <a:schemeClr val="dk1"/>
                </a:solidFill>
                <a:latin typeface="Calibri" panose="020F0502020204030204"/>
                <a:ea typeface="Calibri" panose="020F0502020204030204"/>
                <a:cs typeface="Calibri" panose="020F0502020204030204"/>
                <a:sym typeface="Calibri" panose="020F0502020204030204"/>
              </a:rPr>
              <a:t> </a:t>
            </a:r>
            <a:r>
              <a:rPr lang="es-CL" sz="2000" b="1" dirty="0" err="1">
                <a:solidFill>
                  <a:schemeClr val="dk1"/>
                </a:solidFill>
                <a:latin typeface="Calibri" panose="020F0502020204030204"/>
                <a:ea typeface="Calibri" panose="020F0502020204030204"/>
                <a:cs typeface="Calibri" panose="020F0502020204030204"/>
                <a:sym typeface="Calibri" panose="020F0502020204030204"/>
              </a:rPr>
              <a:t>MPs</a:t>
            </a:r>
            <a:r>
              <a:rPr lang="es-CL" sz="2000" b="1" dirty="0">
                <a:solidFill>
                  <a:schemeClr val="dk1"/>
                </a:solidFill>
                <a:latin typeface="Calibri" panose="020F0502020204030204"/>
                <a:ea typeface="Calibri" panose="020F0502020204030204"/>
                <a:cs typeface="Calibri" panose="020F0502020204030204"/>
                <a:sym typeface="Calibri" panose="020F0502020204030204"/>
              </a:rPr>
              <a:t> / m</a:t>
            </a:r>
            <a:r>
              <a:rPr lang="es-CL" sz="2000" b="1" baseline="30000" dirty="0">
                <a:solidFill>
                  <a:schemeClr val="dk1"/>
                </a:solidFill>
                <a:latin typeface="Calibri" panose="020F0502020204030204"/>
                <a:ea typeface="Calibri" panose="020F0502020204030204"/>
                <a:cs typeface="Calibri" panose="020F0502020204030204"/>
                <a:sym typeface="Calibri" panose="020F0502020204030204"/>
              </a:rPr>
              <a:t>3</a:t>
            </a:r>
            <a:endParaRPr sz="2000" b="1" baseline="30000" dirty="0">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90000"/>
              </a:lnSpc>
              <a:spcBef>
                <a:spcPts val="0"/>
              </a:spcBef>
              <a:spcAft>
                <a:spcPts val="0"/>
              </a:spcAft>
              <a:buNone/>
            </a:pPr>
            <a:endParaRPr sz="2000" b="1" dirty="0">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90000"/>
              </a:lnSpc>
              <a:spcBef>
                <a:spcPts val="0"/>
              </a:spcBef>
              <a:spcAft>
                <a:spcPts val="0"/>
              </a:spcAft>
              <a:buNone/>
            </a:pPr>
            <a:endParaRPr sz="2000" b="1" dirty="0">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90000"/>
              </a:lnSpc>
              <a:spcBef>
                <a:spcPts val="0"/>
              </a:spcBef>
              <a:spcAft>
                <a:spcPts val="0"/>
              </a:spcAft>
              <a:buNone/>
            </a:pPr>
            <a:r>
              <a:rPr lang="es-CL" sz="3100" b="1" dirty="0">
                <a:solidFill>
                  <a:schemeClr val="dk1"/>
                </a:solidFill>
                <a:latin typeface="Calibri" panose="020F0502020204030204"/>
                <a:ea typeface="Calibri" panose="020F0502020204030204"/>
                <a:cs typeface="Calibri" panose="020F0502020204030204"/>
                <a:sym typeface="Calibri" panose="020F0502020204030204"/>
              </a:rPr>
              <a:t>(1-5 mm) ; (0,3-1 mm)</a:t>
            </a:r>
            <a:endParaRPr sz="2500" b="1" dirty="0"/>
          </a:p>
        </p:txBody>
      </p:sp>
      <p:pic>
        <p:nvPicPr>
          <p:cNvPr id="485" name="Google Shape;485;g3527d7ccff8_0_49" title="logo plat.png"/>
          <p:cNvPicPr preferRelativeResize="0"/>
          <p:nvPr/>
        </p:nvPicPr>
        <p:blipFill>
          <a:blip r:embed="rId8"/>
          <a:stretch>
            <a:fillRect/>
          </a:stretch>
        </p:blipFill>
        <p:spPr>
          <a:xfrm>
            <a:off x="7502788" y="1202979"/>
            <a:ext cx="4129975" cy="115877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3200" y="271858"/>
            <a:ext cx="5892800" cy="1150145"/>
          </a:xfrm>
        </p:spPr>
        <p:txBody>
          <a:bodyPr>
            <a:normAutofit/>
          </a:bodyPr>
          <a:lstStyle/>
          <a:p>
            <a:pPr algn="just"/>
            <a:r>
              <a:rPr lang="es-CO" sz="4800" b="1" dirty="0" err="1">
                <a:solidFill>
                  <a:schemeClr val="accent1">
                    <a:lumMod val="50000"/>
                  </a:schemeClr>
                </a:solidFill>
              </a:rPr>
              <a:t>References</a:t>
            </a:r>
            <a:endParaRPr lang="es-CO" sz="3200" b="1" dirty="0">
              <a:solidFill>
                <a:schemeClr val="accent1">
                  <a:lumMod val="50000"/>
                </a:schemeClr>
              </a:solidFill>
            </a:endParaRPr>
          </a:p>
        </p:txBody>
      </p:sp>
      <p:sp>
        <p:nvSpPr>
          <p:cNvPr id="3" name="Marcador de contenido 2"/>
          <p:cNvSpPr>
            <a:spLocks noGrp="1"/>
          </p:cNvSpPr>
          <p:nvPr>
            <p:ph idx="1"/>
          </p:nvPr>
        </p:nvSpPr>
        <p:spPr>
          <a:xfrm>
            <a:off x="0" y="1812131"/>
            <a:ext cx="11518900" cy="4351338"/>
          </a:xfrm>
        </p:spPr>
        <p:txBody>
          <a:bodyPr>
            <a:normAutofit fontScale="77500" lnSpcReduction="20000"/>
          </a:bodyPr>
          <a:lstStyle/>
          <a:p>
            <a:pPr algn="just"/>
            <a:r>
              <a:rPr lang="es-CO" dirty="0"/>
              <a:t>Alonso Hernández, </a:t>
            </a:r>
            <a:r>
              <a:rPr lang="es-CO" dirty="0" err="1"/>
              <a:t>C.M</a:t>
            </a:r>
            <a:r>
              <a:rPr lang="es-CO" dirty="0"/>
              <a:t>., Barrientos, </a:t>
            </a:r>
            <a:r>
              <a:rPr lang="es-CO" dirty="0" err="1"/>
              <a:t>E.E.,Carrasco</a:t>
            </a:r>
            <a:r>
              <a:rPr lang="es-CO" dirty="0"/>
              <a:t> Palma, D., Costa Muniz, M., Díaz-Jaramillo, M., González, M., Helguera Pedraza, </a:t>
            </a:r>
            <a:r>
              <a:rPr lang="es-CO" dirty="0" err="1"/>
              <a:t>Y.,Lozoya</a:t>
            </a:r>
            <a:r>
              <a:rPr lang="es-CO" dirty="0"/>
              <a:t> </a:t>
            </a:r>
            <a:r>
              <a:rPr lang="es-CO" dirty="0" err="1"/>
              <a:t>Azcárate</a:t>
            </a:r>
            <a:r>
              <a:rPr lang="es-CO" dirty="0"/>
              <a:t>, </a:t>
            </a:r>
            <a:r>
              <a:rPr lang="es-CO" dirty="0" err="1"/>
              <a:t>J.P</a:t>
            </a:r>
            <a:r>
              <a:rPr lang="es-CO" dirty="0"/>
              <a:t>., Obando-Madera, </a:t>
            </a:r>
            <a:r>
              <a:rPr lang="es-CO" dirty="0" err="1"/>
              <a:t>P.S.,Ontiveros</a:t>
            </a:r>
            <a:r>
              <a:rPr lang="es-CO" dirty="0"/>
              <a:t> Cuadras, </a:t>
            </a:r>
            <a:r>
              <a:rPr lang="es-CO" dirty="0" err="1"/>
              <a:t>J.F</a:t>
            </a:r>
            <a:r>
              <a:rPr lang="es-CO" dirty="0"/>
              <a:t>., </a:t>
            </a:r>
            <a:r>
              <a:rPr lang="es-CO" dirty="0" err="1"/>
              <a:t>Purca</a:t>
            </a:r>
            <a:r>
              <a:rPr lang="es-CO" dirty="0"/>
              <a:t> </a:t>
            </a:r>
            <a:r>
              <a:rPr lang="es-CO" dirty="0" err="1"/>
              <a:t>Cuicapusa</a:t>
            </a:r>
            <a:r>
              <a:rPr lang="es-CO" dirty="0"/>
              <a:t>, </a:t>
            </a:r>
            <a:r>
              <a:rPr lang="es-CO" dirty="0" err="1"/>
              <a:t>S.,Ramírez</a:t>
            </a:r>
            <a:r>
              <a:rPr lang="es-CO" dirty="0"/>
              <a:t> Álvarez, N., Ríos Mendoza, </a:t>
            </a:r>
            <a:r>
              <a:rPr lang="es-CO" dirty="0" err="1"/>
              <a:t>L.M</a:t>
            </a:r>
            <a:r>
              <a:rPr lang="es-CO" dirty="0"/>
              <a:t>., Ruiz-Fernández, A.C., y Saldarriaga-Vélez, </a:t>
            </a:r>
            <a:r>
              <a:rPr lang="es-CO" dirty="0" err="1"/>
              <a:t>J.F</a:t>
            </a:r>
            <a:r>
              <a:rPr lang="es-CO" dirty="0"/>
              <a:t>. (2024).Determinación de la abundancia de microplásticos en arenas de playa. Red de Investigación de Estresores Marinos – Costeros en Latinoamérica y El Caribe – REMARCO. 18 pp. https://remarco.org/manual-de-procedimientos-tecnicos-contaminacion-por-microplasticos/</a:t>
            </a:r>
          </a:p>
          <a:p>
            <a:pPr algn="just"/>
            <a:r>
              <a:rPr lang="es-CO" dirty="0"/>
              <a:t>Alonso Hernández, C.M., Carrasco Palma, D., de Sa </a:t>
            </a:r>
            <a:r>
              <a:rPr lang="es-CO" dirty="0" err="1"/>
              <a:t>Felizardo</a:t>
            </a:r>
            <a:r>
              <a:rPr lang="es-CO" dirty="0"/>
              <a:t>, J.P., Díaz-Jaramillo, M., </a:t>
            </a:r>
            <a:r>
              <a:rPr lang="es-CO" dirty="0" err="1"/>
              <a:t>DomínguezCazco</a:t>
            </a:r>
            <a:r>
              <a:rPr lang="es-CO" dirty="0"/>
              <a:t>, G.A., González, M., Helguera Pedraza, </a:t>
            </a:r>
            <a:r>
              <a:rPr lang="es-CO" dirty="0" err="1"/>
              <a:t>Y.,Obando</a:t>
            </a:r>
            <a:r>
              <a:rPr lang="es-CO" dirty="0"/>
              <a:t>-Madera, P.S., Ontiveros Cuadras, J.F.,</a:t>
            </a:r>
            <a:r>
              <a:rPr lang="es-CO" dirty="0" err="1"/>
              <a:t>Purca</a:t>
            </a:r>
            <a:r>
              <a:rPr lang="es-CO" dirty="0"/>
              <a:t> </a:t>
            </a:r>
            <a:r>
              <a:rPr lang="es-CO" dirty="0" err="1"/>
              <a:t>Cuicapusa</a:t>
            </a:r>
            <a:r>
              <a:rPr lang="es-CO" dirty="0"/>
              <a:t>, S., Ríos Mendoza, L.M., Ruiz-Fernández, A.C., Saldarriaga-Vélez, J.F., y </a:t>
            </a:r>
            <a:r>
              <a:rPr lang="es-CO" dirty="0" err="1"/>
              <a:t>Teixeirade</a:t>
            </a:r>
            <a:r>
              <a:rPr lang="es-CO" dirty="0"/>
              <a:t> Mello, F. (2025). Determinación de la abundancia de microplásticos flotantes usando red manta. Red de Investigación de Estresores Marinos - Costeros en Latinoamérica y El Caribe– REMARCO. 21 pp. https://remarco.org/manual-de-procedimientos-tecnicos-contaminacion-por-microplasticos/</a:t>
            </a:r>
          </a:p>
        </p:txBody>
      </p:sp>
      <p:pic>
        <p:nvPicPr>
          <p:cNvPr id="4" name="Imagen 3">
            <a:extLst>
              <a:ext uri="{FF2B5EF4-FFF2-40B4-BE49-F238E27FC236}">
                <a16:creationId xmlns:a16="http://schemas.microsoft.com/office/drawing/2014/main" id="{AA7BA505-9162-464F-9F53-057F62D003E8}"/>
              </a:ext>
            </a:extLst>
          </p:cNvPr>
          <p:cNvPicPr>
            <a:picLocks noChangeAspect="1"/>
          </p:cNvPicPr>
          <p:nvPr/>
        </p:nvPicPr>
        <p:blipFill>
          <a:blip r:embed="rId2"/>
          <a:stretch>
            <a:fillRect/>
          </a:stretch>
        </p:blipFill>
        <p:spPr>
          <a:xfrm>
            <a:off x="10241930" y="131637"/>
            <a:ext cx="1671453" cy="1671453"/>
          </a:xfrm>
          <a:prstGeom prst="rect">
            <a:avLst/>
          </a:prstGeom>
        </p:spPr>
      </p:pic>
      <p:sp>
        <p:nvSpPr>
          <p:cNvPr id="5" name="CuadroTexto 4">
            <a:extLst>
              <a:ext uri="{FF2B5EF4-FFF2-40B4-BE49-F238E27FC236}">
                <a16:creationId xmlns:a16="http://schemas.microsoft.com/office/drawing/2014/main" id="{9D3509B0-894B-4DBD-9043-9CA3C381F8F7}"/>
              </a:ext>
            </a:extLst>
          </p:cNvPr>
          <p:cNvSpPr txBox="1"/>
          <p:nvPr/>
        </p:nvSpPr>
        <p:spPr>
          <a:xfrm>
            <a:off x="7800722" y="694531"/>
            <a:ext cx="2651779" cy="523220"/>
          </a:xfrm>
          <a:prstGeom prst="rect">
            <a:avLst/>
          </a:prstGeom>
          <a:noFill/>
        </p:spPr>
        <p:txBody>
          <a:bodyPr wrap="square">
            <a:spAutoFit/>
          </a:bodyPr>
          <a:lstStyle/>
          <a:p>
            <a:pPr algn="ctr"/>
            <a:r>
              <a:rPr lang="es-CO" sz="2800" b="1" dirty="0" err="1">
                <a:solidFill>
                  <a:schemeClr val="accent1">
                    <a:lumMod val="50000"/>
                  </a:schemeClr>
                </a:solidFill>
              </a:rPr>
              <a:t>Available</a:t>
            </a:r>
            <a:r>
              <a:rPr lang="es-CO" sz="2800" b="1" dirty="0">
                <a:solidFill>
                  <a:schemeClr val="accent1">
                    <a:lumMod val="50000"/>
                  </a:schemeClr>
                </a:solidFill>
              </a:rPr>
              <a:t> in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pic>
        <p:nvPicPr>
          <p:cNvPr id="543" name="Google Shape;543;g34fadaedbcf_0_0" title="Foto de Mdj(1).jpg"/>
          <p:cNvPicPr preferRelativeResize="0"/>
          <p:nvPr/>
        </p:nvPicPr>
        <p:blipFill>
          <a:blip r:embed="rId3"/>
          <a:stretch>
            <a:fillRect/>
          </a:stretch>
        </p:blipFill>
        <p:spPr>
          <a:xfrm>
            <a:off x="9788150" y="0"/>
            <a:ext cx="2435451" cy="1826600"/>
          </a:xfrm>
          <a:prstGeom prst="rect">
            <a:avLst/>
          </a:prstGeom>
          <a:noFill/>
          <a:ln>
            <a:noFill/>
          </a:ln>
        </p:spPr>
      </p:pic>
      <p:pic>
        <p:nvPicPr>
          <p:cNvPr id="544" name="Google Shape;544;g34fadaedbcf_0_0" title="DSC_0554.JPG"/>
          <p:cNvPicPr preferRelativeResize="0"/>
          <p:nvPr/>
        </p:nvPicPr>
        <p:blipFill>
          <a:blip r:embed="rId4"/>
          <a:stretch>
            <a:fillRect/>
          </a:stretch>
        </p:blipFill>
        <p:spPr>
          <a:xfrm>
            <a:off x="9835325" y="3589600"/>
            <a:ext cx="2430300" cy="1822688"/>
          </a:xfrm>
          <a:prstGeom prst="rect">
            <a:avLst/>
          </a:prstGeom>
          <a:noFill/>
          <a:ln>
            <a:noFill/>
          </a:ln>
        </p:spPr>
      </p:pic>
      <p:pic>
        <p:nvPicPr>
          <p:cNvPr id="545" name="Google Shape;545;g34fadaedbcf_0_0" title="20230810_100224.jpg"/>
          <p:cNvPicPr preferRelativeResize="0"/>
          <p:nvPr/>
        </p:nvPicPr>
        <p:blipFill>
          <a:blip r:embed="rId5"/>
          <a:stretch>
            <a:fillRect/>
          </a:stretch>
        </p:blipFill>
        <p:spPr>
          <a:xfrm>
            <a:off x="7428900" y="24"/>
            <a:ext cx="2435451" cy="1826550"/>
          </a:xfrm>
          <a:prstGeom prst="rect">
            <a:avLst/>
          </a:prstGeom>
          <a:noFill/>
          <a:ln>
            <a:noFill/>
          </a:ln>
        </p:spPr>
      </p:pic>
      <p:pic>
        <p:nvPicPr>
          <p:cNvPr id="546" name="Google Shape;546;g34fadaedbcf_0_0" title="20230807_142442.jpg"/>
          <p:cNvPicPr preferRelativeResize="0"/>
          <p:nvPr/>
        </p:nvPicPr>
        <p:blipFill>
          <a:blip r:embed="rId6"/>
          <a:stretch>
            <a:fillRect/>
          </a:stretch>
        </p:blipFill>
        <p:spPr>
          <a:xfrm>
            <a:off x="7428900" y="1764775"/>
            <a:ext cx="2435451" cy="1826600"/>
          </a:xfrm>
          <a:prstGeom prst="rect">
            <a:avLst/>
          </a:prstGeom>
          <a:noFill/>
          <a:ln>
            <a:noFill/>
          </a:ln>
        </p:spPr>
      </p:pic>
      <p:pic>
        <p:nvPicPr>
          <p:cNvPr id="547" name="Google Shape;547;g34fadaedbcf_0_0" title="ECU_Evelyn Vera 8.jpg"/>
          <p:cNvPicPr preferRelativeResize="0"/>
          <p:nvPr/>
        </p:nvPicPr>
        <p:blipFill>
          <a:blip r:embed="rId7"/>
          <a:stretch>
            <a:fillRect/>
          </a:stretch>
        </p:blipFill>
        <p:spPr>
          <a:xfrm>
            <a:off x="9832750" y="1764775"/>
            <a:ext cx="2435451" cy="1826580"/>
          </a:xfrm>
          <a:prstGeom prst="rect">
            <a:avLst/>
          </a:prstGeom>
          <a:noFill/>
          <a:ln>
            <a:noFill/>
          </a:ln>
        </p:spPr>
      </p:pic>
      <p:pic>
        <p:nvPicPr>
          <p:cNvPr id="548" name="Google Shape;548;g34fadaedbcf_0_0"/>
          <p:cNvPicPr preferRelativeResize="0"/>
          <p:nvPr/>
        </p:nvPicPr>
        <p:blipFill>
          <a:blip r:embed="rId8"/>
          <a:stretch>
            <a:fillRect/>
          </a:stretch>
        </p:blipFill>
        <p:spPr>
          <a:xfrm>
            <a:off x="7428900" y="3591350"/>
            <a:ext cx="2430303" cy="1826550"/>
          </a:xfrm>
          <a:prstGeom prst="rect">
            <a:avLst/>
          </a:prstGeom>
          <a:noFill/>
          <a:ln>
            <a:noFill/>
          </a:ln>
        </p:spPr>
      </p:pic>
      <p:sp>
        <p:nvSpPr>
          <p:cNvPr id="549" name="Google Shape;549;g34fadaedbcf_0_0"/>
          <p:cNvSpPr txBox="1"/>
          <p:nvPr/>
        </p:nvSpPr>
        <p:spPr>
          <a:xfrm>
            <a:off x="60100" y="2496654"/>
            <a:ext cx="72765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CL" sz="2100" b="1"/>
              <a:t>https://remarco.org/contaminacion-por-microplasticos/</a:t>
            </a:r>
            <a:endParaRPr sz="2100" b="1"/>
          </a:p>
        </p:txBody>
      </p:sp>
      <p:sp>
        <p:nvSpPr>
          <p:cNvPr id="550" name="Google Shape;550;g34fadaedbcf_0_0"/>
          <p:cNvSpPr/>
          <p:nvPr/>
        </p:nvSpPr>
        <p:spPr>
          <a:xfrm>
            <a:off x="642050" y="181675"/>
            <a:ext cx="6399600" cy="1583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4400"/>
              <a:buFont typeface="Arial" panose="020B0604020202020204"/>
              <a:buNone/>
            </a:pPr>
            <a:r>
              <a:rPr lang="es-CL" sz="4400" b="1" dirty="0" err="1">
                <a:solidFill>
                  <a:schemeClr val="accent1">
                    <a:lumMod val="50000"/>
                  </a:schemeClr>
                </a:solidFill>
                <a:latin typeface="Calibri" panose="020F0502020204030204"/>
                <a:ea typeface="Calibri" panose="020F0502020204030204"/>
                <a:cs typeface="Calibri" panose="020F0502020204030204"/>
                <a:sym typeface="Calibri" panose="020F0502020204030204"/>
              </a:rPr>
              <a:t>Thanks</a:t>
            </a:r>
            <a:r>
              <a:rPr lang="es-CL" sz="4400" b="1" dirty="0">
                <a:solidFill>
                  <a:schemeClr val="accent1">
                    <a:lumMod val="50000"/>
                  </a:schemeClr>
                </a:solidFill>
                <a:latin typeface="Calibri" panose="020F0502020204030204"/>
                <a:ea typeface="Calibri" panose="020F0502020204030204"/>
                <a:cs typeface="Calibri" panose="020F0502020204030204"/>
                <a:sym typeface="Calibri" panose="020F0502020204030204"/>
              </a:rPr>
              <a:t> </a:t>
            </a:r>
            <a:r>
              <a:rPr lang="es-CL" sz="4400" b="1" dirty="0" err="1">
                <a:solidFill>
                  <a:schemeClr val="accent1">
                    <a:lumMod val="50000"/>
                  </a:schemeClr>
                </a:solidFill>
                <a:latin typeface="Calibri" panose="020F0502020204030204"/>
                <a:ea typeface="Calibri" panose="020F0502020204030204"/>
                <a:cs typeface="Calibri" panose="020F0502020204030204"/>
                <a:sym typeface="Calibri" panose="020F0502020204030204"/>
              </a:rPr>
              <a:t>for</a:t>
            </a:r>
            <a:r>
              <a:rPr lang="es-CL" sz="4400" b="1" dirty="0">
                <a:solidFill>
                  <a:schemeClr val="accent1">
                    <a:lumMod val="50000"/>
                  </a:schemeClr>
                </a:solidFill>
                <a:latin typeface="Calibri" panose="020F0502020204030204"/>
                <a:ea typeface="Calibri" panose="020F0502020204030204"/>
                <a:cs typeface="Calibri" panose="020F0502020204030204"/>
                <a:sym typeface="Calibri" panose="020F0502020204030204"/>
              </a:rPr>
              <a:t> </a:t>
            </a:r>
            <a:r>
              <a:rPr lang="es-CL" sz="4400" b="1" dirty="0" err="1">
                <a:solidFill>
                  <a:schemeClr val="accent1">
                    <a:lumMod val="50000"/>
                  </a:schemeClr>
                </a:solidFill>
                <a:latin typeface="Calibri" panose="020F0502020204030204"/>
                <a:ea typeface="Calibri" panose="020F0502020204030204"/>
                <a:cs typeface="Calibri" panose="020F0502020204030204"/>
                <a:sym typeface="Calibri" panose="020F0502020204030204"/>
              </a:rPr>
              <a:t>your</a:t>
            </a:r>
            <a:r>
              <a:rPr lang="es-CL" sz="4400" b="1" dirty="0">
                <a:solidFill>
                  <a:schemeClr val="accent1">
                    <a:lumMod val="50000"/>
                  </a:schemeClr>
                </a:solidFill>
                <a:latin typeface="Calibri" panose="020F0502020204030204"/>
                <a:ea typeface="Calibri" panose="020F0502020204030204"/>
                <a:cs typeface="Calibri" panose="020F0502020204030204"/>
                <a:sym typeface="Calibri" panose="020F0502020204030204"/>
              </a:rPr>
              <a:t> </a:t>
            </a:r>
            <a:r>
              <a:rPr lang="es-CL" sz="4400" b="1" dirty="0" err="1">
                <a:solidFill>
                  <a:schemeClr val="accent1">
                    <a:lumMod val="50000"/>
                  </a:schemeClr>
                </a:solidFill>
                <a:latin typeface="Calibri" panose="020F0502020204030204"/>
                <a:ea typeface="Calibri" panose="020F0502020204030204"/>
                <a:cs typeface="Calibri" panose="020F0502020204030204"/>
                <a:sym typeface="Calibri" panose="020F0502020204030204"/>
              </a:rPr>
              <a:t>attention</a:t>
            </a:r>
            <a:endParaRPr sz="4400" b="1" dirty="0">
              <a:solidFill>
                <a:schemeClr val="accent1">
                  <a:lumMod val="50000"/>
                </a:schemeClr>
              </a:solidFill>
              <a:latin typeface="Calibri" panose="020F0502020204030204"/>
              <a:ea typeface="Calibri" panose="020F0502020204030204"/>
              <a:cs typeface="Calibri" panose="020F0502020204030204"/>
              <a:sym typeface="Calibri" panose="020F0502020204030204"/>
            </a:endParaRPr>
          </a:p>
        </p:txBody>
      </p:sp>
      <p:sp>
        <p:nvSpPr>
          <p:cNvPr id="551" name="Google Shape;551;g34fadaedbcf_0_0"/>
          <p:cNvSpPr txBox="1"/>
          <p:nvPr/>
        </p:nvSpPr>
        <p:spPr>
          <a:xfrm>
            <a:off x="30048" y="1339965"/>
            <a:ext cx="7276500" cy="170813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2200" b="1" dirty="0">
                <a:solidFill>
                  <a:schemeClr val="dk1"/>
                </a:solidFill>
                <a:latin typeface="Calibri" panose="020F0502020204030204"/>
                <a:ea typeface="Calibri" panose="020F0502020204030204"/>
                <a:cs typeface="Calibri" panose="020F0502020204030204"/>
                <a:sym typeface="Calibri" panose="020F0502020204030204"/>
              </a:rPr>
              <a:t>Microplastics component leaders on the REMARCO Executive Committee </a:t>
            </a:r>
            <a:r>
              <a:rPr lang="es-CL" sz="2200" b="1" dirty="0">
                <a:solidFill>
                  <a:schemeClr val="dk1"/>
                </a:solidFill>
                <a:latin typeface="Calibri" panose="020F0502020204030204"/>
                <a:ea typeface="Calibri" panose="020F0502020204030204"/>
                <a:cs typeface="Calibri" panose="020F0502020204030204"/>
                <a:sym typeface="Calibri" panose="020F0502020204030204"/>
              </a:rPr>
              <a:t>: </a:t>
            </a:r>
            <a:r>
              <a:rPr lang="es-CL" sz="2200" dirty="0" err="1">
                <a:solidFill>
                  <a:schemeClr val="dk1"/>
                </a:solidFill>
                <a:latin typeface="Calibri" panose="020F0502020204030204"/>
                <a:ea typeface="Calibri" panose="020F0502020204030204"/>
                <a:cs typeface="Calibri" panose="020F0502020204030204"/>
                <a:sym typeface="Calibri" panose="020F0502020204030204"/>
              </a:rPr>
              <a:t>Yusmila</a:t>
            </a:r>
            <a:r>
              <a:rPr lang="es-CL" sz="2200" dirty="0">
                <a:solidFill>
                  <a:schemeClr val="dk1"/>
                </a:solidFill>
                <a:latin typeface="Calibri" panose="020F0502020204030204"/>
                <a:ea typeface="Calibri" panose="020F0502020204030204"/>
                <a:cs typeface="Calibri" panose="020F0502020204030204"/>
                <a:sym typeface="Calibri" panose="020F0502020204030204"/>
              </a:rPr>
              <a:t> Helguera, CEAC, Cuba, Mauricio Diaz, CONICET, Argentina</a:t>
            </a:r>
            <a:endParaRPr sz="2200" dirty="0">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90000"/>
              </a:lnSpc>
              <a:spcBef>
                <a:spcPts val="0"/>
              </a:spcBef>
              <a:spcAft>
                <a:spcPts val="0"/>
              </a:spcAft>
              <a:buNone/>
            </a:pPr>
            <a:endParaRPr sz="2200" b="1" dirty="0">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90000"/>
              </a:lnSpc>
              <a:spcBef>
                <a:spcPts val="0"/>
              </a:spcBef>
              <a:spcAft>
                <a:spcPts val="0"/>
              </a:spcAft>
              <a:buClr>
                <a:schemeClr val="dk1"/>
              </a:buClr>
              <a:buSzPts val="1100"/>
              <a:buFont typeface="Arial" panose="020B0604020202020204"/>
              <a:buNone/>
            </a:pPr>
            <a:endParaRPr sz="2200"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52" name="Google Shape;552;g34fadaedbcf_0_0"/>
          <p:cNvSpPr txBox="1"/>
          <p:nvPr/>
        </p:nvSpPr>
        <p:spPr>
          <a:xfrm>
            <a:off x="1661600" y="3715500"/>
            <a:ext cx="3228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CL" sz="2100" b="1"/>
              <a:t>#SOMOSREMARCO</a:t>
            </a:r>
            <a:endParaRPr sz="2100" b="1"/>
          </a:p>
        </p:txBody>
      </p:sp>
      <p:pic>
        <p:nvPicPr>
          <p:cNvPr id="553" name="Google Shape;553;g34fadaedbcf_0_0"/>
          <p:cNvPicPr preferRelativeResize="0"/>
          <p:nvPr/>
        </p:nvPicPr>
        <p:blipFill>
          <a:blip r:embed="rId9"/>
          <a:stretch>
            <a:fillRect/>
          </a:stretch>
        </p:blipFill>
        <p:spPr>
          <a:xfrm>
            <a:off x="1661588" y="4405062"/>
            <a:ext cx="3555574" cy="608425"/>
          </a:xfrm>
          <a:prstGeom prst="rect">
            <a:avLst/>
          </a:prstGeom>
          <a:noFill/>
          <a:ln>
            <a:noFill/>
          </a:ln>
        </p:spPr>
      </p:pic>
      <p:pic>
        <p:nvPicPr>
          <p:cNvPr id="554" name="Google Shape;554;g34fadaedbcf_0_0"/>
          <p:cNvPicPr preferRelativeResize="0"/>
          <p:nvPr/>
        </p:nvPicPr>
        <p:blipFill>
          <a:blip r:embed="rId10"/>
          <a:stretch>
            <a:fillRect/>
          </a:stretch>
        </p:blipFill>
        <p:spPr>
          <a:xfrm>
            <a:off x="1403200" y="5161225"/>
            <a:ext cx="3813951" cy="507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g356da5ea510_0_0"/>
          <p:cNvSpPr txBox="1">
            <a:spLocks noGrp="1"/>
          </p:cNvSpPr>
          <p:nvPr>
            <p:ph type="body" idx="1"/>
          </p:nvPr>
        </p:nvSpPr>
        <p:spPr>
          <a:xfrm>
            <a:off x="128637" y="1848575"/>
            <a:ext cx="11974463" cy="2305500"/>
          </a:xfrm>
          <a:prstGeom prst="rect">
            <a:avLst/>
          </a:prstGeom>
        </p:spPr>
        <p:txBody>
          <a:bodyPr spcFirstLastPara="1" wrap="square" lIns="91425" tIns="45700" rIns="91425" bIns="45700" anchor="t" anchorCtr="0">
            <a:normAutofit fontScale="92500"/>
          </a:bodyPr>
          <a:lstStyle/>
          <a:p>
            <a:pPr marL="0" lvl="0" indent="0" algn="l" rtl="0">
              <a:spcBef>
                <a:spcPts val="1000"/>
              </a:spcBef>
              <a:spcAft>
                <a:spcPts val="0"/>
              </a:spcAft>
              <a:buNone/>
            </a:pPr>
            <a:r>
              <a:rPr lang="es-CL" sz="3600" dirty="0"/>
              <a:t>Cite as :</a:t>
            </a:r>
            <a:endParaRPr sz="3600" dirty="0"/>
          </a:p>
          <a:p>
            <a:pPr marL="0" lvl="0" indent="0" algn="l" rtl="0">
              <a:spcBef>
                <a:spcPts val="1000"/>
              </a:spcBef>
              <a:spcAft>
                <a:spcPts val="0"/>
              </a:spcAft>
              <a:buNone/>
            </a:pPr>
            <a:endParaRPr sz="3600" dirty="0"/>
          </a:p>
          <a:p>
            <a:pPr marL="0" lvl="0" indent="0" algn="l" rtl="0">
              <a:spcBef>
                <a:spcPts val="1000"/>
              </a:spcBef>
              <a:spcAft>
                <a:spcPts val="0"/>
              </a:spcAft>
              <a:buNone/>
            </a:pPr>
            <a:r>
              <a:rPr lang="es-CL" sz="2000" b="1" dirty="0"/>
              <a:t>Obando-Madera, P.S</a:t>
            </a:r>
            <a:r>
              <a:rPr lang="es-CL" sz="2000" dirty="0"/>
              <a:t>, Díaz-Jaramillo, M, Saldarriaga-</a:t>
            </a:r>
            <a:r>
              <a:rPr lang="es-CL" sz="2000" dirty="0" err="1"/>
              <a:t>Velez</a:t>
            </a:r>
            <a:r>
              <a:rPr lang="es-CL" sz="2000" dirty="0"/>
              <a:t>, J.F, Carrasco, D., Helguera, Y., Alonso Hernández, C. </a:t>
            </a:r>
            <a:r>
              <a:rPr lang="es-CL" sz="2000" b="1" dirty="0"/>
              <a:t>(2025)</a:t>
            </a:r>
            <a:r>
              <a:rPr lang="es-CL" sz="2000" dirty="0"/>
              <a:t>.</a:t>
            </a:r>
            <a:r>
              <a:rPr lang="en-US" sz="2000" dirty="0"/>
              <a:t> Implementation of a regional network for monitoring microplastics in marine-coastal environments of LAC. REMARCO protocols for monitoring microplastics in beach sand and surface water.</a:t>
            </a:r>
            <a:r>
              <a:rPr lang="es-CL" sz="2000" dirty="0"/>
              <a:t>. [</a:t>
            </a:r>
            <a:r>
              <a:rPr lang="es-CL" sz="2000" dirty="0" err="1"/>
              <a:t>Power</a:t>
            </a:r>
            <a:r>
              <a:rPr lang="es-CL" sz="2000" dirty="0"/>
              <a:t> Point </a:t>
            </a:r>
            <a:r>
              <a:rPr lang="es-CL" sz="2000" dirty="0" err="1"/>
              <a:t>presentation</a:t>
            </a:r>
            <a:r>
              <a:rPr lang="es-CL" sz="2000" dirty="0"/>
              <a:t>]. REMARCO. 16 pp.</a:t>
            </a:r>
            <a:endParaRPr sz="2000" dirty="0"/>
          </a:p>
        </p:txBody>
      </p:sp>
      <p:pic>
        <p:nvPicPr>
          <p:cNvPr id="561" name="Google Shape;561;g356da5ea510_0_0" title="by-nc-nd-125px (1).png"/>
          <p:cNvPicPr preferRelativeResize="0"/>
          <p:nvPr/>
        </p:nvPicPr>
        <p:blipFill>
          <a:blip r:embed="rId3"/>
          <a:stretch>
            <a:fillRect/>
          </a:stretch>
        </p:blipFill>
        <p:spPr>
          <a:xfrm>
            <a:off x="10342375" y="4768125"/>
            <a:ext cx="1578125" cy="555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2" descr="MPs"/>
          <p:cNvPicPr preferRelativeResize="0"/>
          <p:nvPr/>
        </p:nvPicPr>
        <p:blipFill rotWithShape="1">
          <a:blip r:embed="rId3"/>
          <a:srcRect/>
          <a:stretch>
            <a:fillRect/>
          </a:stretch>
        </p:blipFill>
        <p:spPr>
          <a:xfrm>
            <a:off x="5050155" y="3058160"/>
            <a:ext cx="2120265" cy="2027555"/>
          </a:xfrm>
          <a:prstGeom prst="rect">
            <a:avLst/>
          </a:prstGeom>
          <a:noFill/>
          <a:ln>
            <a:noFill/>
          </a:ln>
        </p:spPr>
      </p:pic>
      <p:sp>
        <p:nvSpPr>
          <p:cNvPr id="174" name="Google Shape;174;p2"/>
          <p:cNvSpPr/>
          <p:nvPr/>
        </p:nvSpPr>
        <p:spPr>
          <a:xfrm>
            <a:off x="614045" y="2578735"/>
            <a:ext cx="1922780" cy="77724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6" name="Google Shape;176;p2"/>
          <p:cNvSpPr/>
          <p:nvPr/>
        </p:nvSpPr>
        <p:spPr>
          <a:xfrm>
            <a:off x="2661285" y="2078355"/>
            <a:ext cx="2185035" cy="605155"/>
          </a:xfrm>
          <a:prstGeom prst="flowChartAlternateProcess">
            <a:avLst/>
          </a:prstGeom>
          <a:solidFill>
            <a:schemeClr val="accent1"/>
          </a:solid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800" b="1" dirty="0" err="1">
                <a:solidFill>
                  <a:schemeClr val="lt1"/>
                </a:solidFill>
                <a:latin typeface="Calibri" panose="020F0502020204030204"/>
                <a:ea typeface="Calibri" panose="020F0502020204030204"/>
                <a:cs typeface="Calibri" panose="020F0502020204030204"/>
                <a:sym typeface="Calibri" panose="020F0502020204030204"/>
              </a:rPr>
              <a:t>Contamination</a:t>
            </a:r>
            <a:r>
              <a:rPr lang="es-CO" sz="1800" b="1" dirty="0">
                <a:solidFill>
                  <a:schemeClr val="lt1"/>
                </a:solidFill>
                <a:latin typeface="Calibri" panose="020F0502020204030204"/>
                <a:ea typeface="Calibri" panose="020F0502020204030204"/>
                <a:cs typeface="Calibri" panose="020F0502020204030204"/>
                <a:sym typeface="Calibri" panose="020F0502020204030204"/>
              </a:rPr>
              <a:t> Chemical</a:t>
            </a:r>
            <a:endParaRPr sz="1800" b="1" dirty="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77" name="Google Shape;177;p2"/>
          <p:cNvSpPr/>
          <p:nvPr/>
        </p:nvSpPr>
        <p:spPr>
          <a:xfrm>
            <a:off x="5008880" y="2078355"/>
            <a:ext cx="2185035" cy="605155"/>
          </a:xfrm>
          <a:prstGeom prst="flowChartAlternateProcess">
            <a:avLst/>
          </a:prstGeom>
          <a:solidFill>
            <a:srgbClr val="FF0000"/>
          </a:solid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800" b="1" dirty="0" err="1">
                <a:solidFill>
                  <a:schemeClr val="lt1"/>
                </a:solidFill>
                <a:latin typeface="Calibri" panose="020F0502020204030204"/>
                <a:ea typeface="Calibri" panose="020F0502020204030204"/>
                <a:cs typeface="Calibri" panose="020F0502020204030204"/>
                <a:sym typeface="Calibri" panose="020F0502020204030204"/>
              </a:rPr>
              <a:t>Microplastic</a:t>
            </a:r>
            <a:r>
              <a:rPr lang="es-CO" sz="1800" b="1" dirty="0">
                <a:solidFill>
                  <a:schemeClr val="lt1"/>
                </a:solidFill>
                <a:latin typeface="Calibri" panose="020F0502020204030204"/>
                <a:ea typeface="Calibri" panose="020F0502020204030204"/>
                <a:cs typeface="Calibri" panose="020F0502020204030204"/>
                <a:sym typeface="Calibri" panose="020F0502020204030204"/>
              </a:rPr>
              <a:t> </a:t>
            </a:r>
            <a:r>
              <a:rPr lang="es-CO" sz="1800" b="1" dirty="0" err="1">
                <a:solidFill>
                  <a:schemeClr val="lt1"/>
                </a:solidFill>
                <a:latin typeface="Calibri" panose="020F0502020204030204"/>
                <a:ea typeface="Calibri" panose="020F0502020204030204"/>
                <a:cs typeface="Calibri" panose="020F0502020204030204"/>
                <a:sym typeface="Calibri" panose="020F0502020204030204"/>
              </a:rPr>
              <a:t>Contamination</a:t>
            </a:r>
            <a:endParaRPr sz="1800" b="1" dirty="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78" name="Google Shape;178;p2"/>
          <p:cNvSpPr/>
          <p:nvPr/>
        </p:nvSpPr>
        <p:spPr>
          <a:xfrm>
            <a:off x="7356475" y="2078355"/>
            <a:ext cx="2185035" cy="605155"/>
          </a:xfrm>
          <a:prstGeom prst="flowChartAlternateProcess">
            <a:avLst/>
          </a:prstGeom>
          <a:solidFill>
            <a:schemeClr val="accent1"/>
          </a:solid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800" b="1" dirty="0" err="1">
                <a:solidFill>
                  <a:schemeClr val="lt1"/>
                </a:solidFill>
                <a:latin typeface="Calibri" panose="020F0502020204030204"/>
                <a:ea typeface="Calibri" panose="020F0502020204030204"/>
                <a:cs typeface="Calibri" panose="020F0502020204030204"/>
                <a:sym typeface="Calibri" panose="020F0502020204030204"/>
              </a:rPr>
              <a:t>Eutrophication</a:t>
            </a:r>
            <a:endParaRPr sz="1800" b="1" dirty="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79" name="Google Shape;179;p2"/>
          <p:cNvSpPr/>
          <p:nvPr/>
        </p:nvSpPr>
        <p:spPr>
          <a:xfrm>
            <a:off x="9827260" y="2078355"/>
            <a:ext cx="2185035" cy="605155"/>
          </a:xfrm>
          <a:prstGeom prst="flowChartAlternateProcess">
            <a:avLst/>
          </a:prstGeom>
          <a:solidFill>
            <a:schemeClr val="accent1"/>
          </a:solid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L" sz="1800" b="1" dirty="0">
                <a:solidFill>
                  <a:schemeClr val="lt1"/>
                </a:solidFill>
                <a:latin typeface="Calibri" panose="020F0502020204030204"/>
                <a:ea typeface="Calibri" panose="020F0502020204030204"/>
                <a:cs typeface="Calibri" panose="020F0502020204030204"/>
                <a:sym typeface="Calibri" panose="020F0502020204030204"/>
              </a:rPr>
              <a:t>FAN &amp; Marine </a:t>
            </a:r>
            <a:r>
              <a:rPr lang="es-CL" sz="1800" b="1" dirty="0" err="1">
                <a:solidFill>
                  <a:schemeClr val="lt1"/>
                </a:solidFill>
                <a:latin typeface="Calibri" panose="020F0502020204030204"/>
                <a:ea typeface="Calibri" panose="020F0502020204030204"/>
                <a:cs typeface="Calibri" panose="020F0502020204030204"/>
                <a:sym typeface="Calibri" panose="020F0502020204030204"/>
              </a:rPr>
              <a:t>Toxins</a:t>
            </a:r>
            <a:endParaRPr sz="1800" b="1" dirty="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80" name="Google Shape;180;p2"/>
          <p:cNvSpPr/>
          <p:nvPr/>
        </p:nvSpPr>
        <p:spPr>
          <a:xfrm>
            <a:off x="190500" y="2078355"/>
            <a:ext cx="2185035" cy="605155"/>
          </a:xfrm>
          <a:prstGeom prst="flowChartAlternateProcess">
            <a:avLst/>
          </a:prstGeom>
          <a:solidFill>
            <a:schemeClr val="accent1"/>
          </a:solid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800" b="1" dirty="0" err="1">
                <a:solidFill>
                  <a:schemeClr val="lt1"/>
                </a:solidFill>
                <a:latin typeface="Calibri" panose="020F0502020204030204"/>
                <a:ea typeface="Calibri" panose="020F0502020204030204"/>
                <a:cs typeface="Calibri" panose="020F0502020204030204"/>
                <a:sym typeface="Calibri" panose="020F0502020204030204"/>
              </a:rPr>
              <a:t>Ocean</a:t>
            </a:r>
            <a:r>
              <a:rPr lang="es-CO" sz="1800" b="1" dirty="0">
                <a:solidFill>
                  <a:schemeClr val="lt1"/>
                </a:solidFill>
                <a:latin typeface="Calibri" panose="020F0502020204030204"/>
                <a:ea typeface="Calibri" panose="020F0502020204030204"/>
                <a:cs typeface="Calibri" panose="020F0502020204030204"/>
                <a:sym typeface="Calibri" panose="020F0502020204030204"/>
              </a:rPr>
              <a:t> </a:t>
            </a:r>
            <a:r>
              <a:rPr lang="es-CO" sz="1800" b="1" dirty="0" err="1">
                <a:solidFill>
                  <a:schemeClr val="lt1"/>
                </a:solidFill>
                <a:latin typeface="Calibri" panose="020F0502020204030204"/>
                <a:ea typeface="Calibri" panose="020F0502020204030204"/>
                <a:cs typeface="Calibri" panose="020F0502020204030204"/>
                <a:sym typeface="Calibri" panose="020F0502020204030204"/>
              </a:rPr>
              <a:t>acidification</a:t>
            </a:r>
            <a:endParaRPr sz="1800" b="1" dirty="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81" name="Google Shape;181;p2" descr="AO"/>
          <p:cNvPicPr preferRelativeResize="0"/>
          <p:nvPr/>
        </p:nvPicPr>
        <p:blipFill rotWithShape="1">
          <a:blip r:embed="rId4"/>
          <a:srcRect/>
          <a:stretch>
            <a:fillRect/>
          </a:stretch>
        </p:blipFill>
        <p:spPr>
          <a:xfrm>
            <a:off x="586105" y="3244215"/>
            <a:ext cx="1443355" cy="1230630"/>
          </a:xfrm>
          <a:prstGeom prst="rect">
            <a:avLst/>
          </a:prstGeom>
          <a:noFill/>
          <a:ln>
            <a:noFill/>
          </a:ln>
        </p:spPr>
      </p:pic>
      <p:pic>
        <p:nvPicPr>
          <p:cNvPr id="182" name="Google Shape;182;p2" descr="Contaminación Química"/>
          <p:cNvPicPr preferRelativeResize="0"/>
          <p:nvPr/>
        </p:nvPicPr>
        <p:blipFill rotWithShape="1">
          <a:blip r:embed="rId5"/>
          <a:srcRect/>
          <a:stretch>
            <a:fillRect/>
          </a:stretch>
        </p:blipFill>
        <p:spPr>
          <a:xfrm>
            <a:off x="2781935" y="3201670"/>
            <a:ext cx="1706245" cy="1454785"/>
          </a:xfrm>
          <a:prstGeom prst="rect">
            <a:avLst/>
          </a:prstGeom>
          <a:noFill/>
          <a:ln>
            <a:noFill/>
          </a:ln>
        </p:spPr>
      </p:pic>
      <p:pic>
        <p:nvPicPr>
          <p:cNvPr id="183" name="Google Shape;183;p2" descr="Eutrofización"/>
          <p:cNvPicPr preferRelativeResize="0"/>
          <p:nvPr/>
        </p:nvPicPr>
        <p:blipFill rotWithShape="1">
          <a:blip r:embed="rId6"/>
          <a:srcRect/>
          <a:stretch>
            <a:fillRect/>
          </a:stretch>
        </p:blipFill>
        <p:spPr>
          <a:xfrm>
            <a:off x="7747635" y="3201670"/>
            <a:ext cx="1567815" cy="1336675"/>
          </a:xfrm>
          <a:prstGeom prst="rect">
            <a:avLst/>
          </a:prstGeom>
          <a:noFill/>
          <a:ln>
            <a:noFill/>
          </a:ln>
        </p:spPr>
      </p:pic>
      <p:pic>
        <p:nvPicPr>
          <p:cNvPr id="184" name="Google Shape;184;p2" descr="FAN"/>
          <p:cNvPicPr preferRelativeResize="0"/>
          <p:nvPr/>
        </p:nvPicPr>
        <p:blipFill rotWithShape="1">
          <a:blip r:embed="rId7"/>
          <a:srcRect/>
          <a:stretch>
            <a:fillRect/>
          </a:stretch>
        </p:blipFill>
        <p:spPr>
          <a:xfrm>
            <a:off x="10227945" y="3288665"/>
            <a:ext cx="1353820" cy="1154430"/>
          </a:xfrm>
          <a:prstGeom prst="rect">
            <a:avLst/>
          </a:prstGeom>
          <a:noFill/>
          <a:ln>
            <a:noFill/>
          </a:ln>
        </p:spPr>
      </p:pic>
      <p:sp>
        <p:nvSpPr>
          <p:cNvPr id="185" name="Google Shape;185;p2"/>
          <p:cNvSpPr/>
          <p:nvPr/>
        </p:nvSpPr>
        <p:spPr>
          <a:xfrm>
            <a:off x="1243330" y="4345305"/>
            <a:ext cx="874395" cy="292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86" name="Google Shape;186;p2"/>
          <p:cNvSpPr/>
          <p:nvPr/>
        </p:nvSpPr>
        <p:spPr>
          <a:xfrm>
            <a:off x="3613785" y="4455795"/>
            <a:ext cx="874395" cy="292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87" name="Google Shape;187;p2"/>
          <p:cNvSpPr/>
          <p:nvPr/>
        </p:nvSpPr>
        <p:spPr>
          <a:xfrm>
            <a:off x="6066155" y="4932680"/>
            <a:ext cx="1139190" cy="292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88" name="Google Shape;188;p2"/>
          <p:cNvSpPr/>
          <p:nvPr/>
        </p:nvSpPr>
        <p:spPr>
          <a:xfrm>
            <a:off x="8467725" y="4423410"/>
            <a:ext cx="874395" cy="292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89" name="Google Shape;189;p2"/>
          <p:cNvSpPr/>
          <p:nvPr/>
        </p:nvSpPr>
        <p:spPr>
          <a:xfrm>
            <a:off x="10710545" y="4299585"/>
            <a:ext cx="874395" cy="292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90" name="Google Shape;190;p2"/>
          <p:cNvSpPr/>
          <p:nvPr/>
        </p:nvSpPr>
        <p:spPr>
          <a:xfrm>
            <a:off x="345440" y="2863850"/>
            <a:ext cx="1927225" cy="1906905"/>
          </a:xfrm>
          <a:prstGeom prst="ellipse">
            <a:avLst/>
          </a:prstGeom>
          <a:solidFill>
            <a:schemeClr val="accent1">
              <a:alpha val="31764"/>
            </a:schemeClr>
          </a:solid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91" name="Google Shape;191;p2"/>
          <p:cNvSpPr/>
          <p:nvPr/>
        </p:nvSpPr>
        <p:spPr>
          <a:xfrm>
            <a:off x="2745105" y="2898775"/>
            <a:ext cx="1927225" cy="1906905"/>
          </a:xfrm>
          <a:prstGeom prst="ellipse">
            <a:avLst/>
          </a:prstGeom>
          <a:solidFill>
            <a:schemeClr val="accent1">
              <a:alpha val="31764"/>
            </a:schemeClr>
          </a:solid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92" name="Google Shape;192;p2"/>
          <p:cNvSpPr/>
          <p:nvPr/>
        </p:nvSpPr>
        <p:spPr>
          <a:xfrm>
            <a:off x="7563485" y="2898775"/>
            <a:ext cx="1927225" cy="1906905"/>
          </a:xfrm>
          <a:prstGeom prst="ellipse">
            <a:avLst/>
          </a:prstGeom>
          <a:solidFill>
            <a:schemeClr val="accent1">
              <a:alpha val="31764"/>
            </a:schemeClr>
          </a:solid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93" name="Google Shape;193;p2"/>
          <p:cNvSpPr/>
          <p:nvPr/>
        </p:nvSpPr>
        <p:spPr>
          <a:xfrm>
            <a:off x="4780280" y="2748280"/>
            <a:ext cx="2613025" cy="2647315"/>
          </a:xfrm>
          <a:prstGeom prst="ellipse">
            <a:avLst/>
          </a:prstGeom>
          <a:solidFill>
            <a:srgbClr val="FF0000">
              <a:alpha val="33725"/>
            </a:srgbClr>
          </a:solidFill>
          <a:ln w="698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94" name="Google Shape;194;p2"/>
          <p:cNvSpPr/>
          <p:nvPr/>
        </p:nvSpPr>
        <p:spPr>
          <a:xfrm>
            <a:off x="9947910" y="2898775"/>
            <a:ext cx="1927225" cy="1906905"/>
          </a:xfrm>
          <a:prstGeom prst="ellipse">
            <a:avLst/>
          </a:prstGeom>
          <a:solidFill>
            <a:schemeClr val="accent1">
              <a:alpha val="31764"/>
            </a:schemeClr>
          </a:solid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95" name="Google Shape;195;p2"/>
          <p:cNvPicPr preferRelativeResize="0"/>
          <p:nvPr/>
        </p:nvPicPr>
        <p:blipFill>
          <a:blip r:embed="rId8"/>
          <a:stretch>
            <a:fillRect/>
          </a:stretch>
        </p:blipFill>
        <p:spPr>
          <a:xfrm>
            <a:off x="3994775" y="89525"/>
            <a:ext cx="4267475" cy="1906900"/>
          </a:xfrm>
          <a:prstGeom prst="rect">
            <a:avLst/>
          </a:prstGeom>
          <a:noFill/>
          <a:ln>
            <a:noFill/>
          </a:ln>
        </p:spPr>
      </p:pic>
      <p:sp>
        <p:nvSpPr>
          <p:cNvPr id="26" name="CuadroTexto 25"/>
          <p:cNvSpPr txBox="1"/>
          <p:nvPr/>
        </p:nvSpPr>
        <p:spPr>
          <a:xfrm>
            <a:off x="327772" y="630581"/>
            <a:ext cx="3579905" cy="923330"/>
          </a:xfrm>
          <a:prstGeom prst="rect">
            <a:avLst/>
          </a:prstGeom>
          <a:noFill/>
        </p:spPr>
        <p:txBody>
          <a:bodyPr wrap="square">
            <a:spAutoFit/>
          </a:bodyPr>
          <a:lstStyle/>
          <a:p>
            <a:r>
              <a:rPr lang="es-CO" sz="5400" b="1" dirty="0" err="1">
                <a:solidFill>
                  <a:schemeClr val="accent1">
                    <a:lumMod val="50000"/>
                  </a:schemeClr>
                </a:solidFill>
              </a:rPr>
              <a:t>What</a:t>
            </a:r>
            <a:r>
              <a:rPr lang="es-CO" sz="5400" b="1" dirty="0">
                <a:solidFill>
                  <a:schemeClr val="accent1">
                    <a:lumMod val="50000"/>
                  </a:schemeClr>
                </a:solidFill>
              </a:rPr>
              <a:t> </a:t>
            </a:r>
            <a:r>
              <a:rPr lang="es-CO" sz="5400" b="1" dirty="0" err="1">
                <a:solidFill>
                  <a:schemeClr val="accent1">
                    <a:lumMod val="50000"/>
                  </a:schemeClr>
                </a:solidFill>
              </a:rPr>
              <a:t>is</a:t>
            </a:r>
            <a:r>
              <a:rPr lang="es-CO" sz="5400" b="1" dirty="0">
                <a:solidFill>
                  <a:schemeClr val="accent1">
                    <a:lumMod val="50000"/>
                  </a:schemeClr>
                </a:solidFill>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5091916" y="523146"/>
            <a:ext cx="3480041" cy="4526366"/>
          </a:xfrm>
          <a:prstGeom prst="roundRect">
            <a:avLst/>
          </a:prstGeom>
          <a:solidFill>
            <a:schemeClr val="accent1">
              <a:lumMod val="75000"/>
            </a:schemeClr>
          </a:solidFill>
          <a:ln w="28575">
            <a:solidFill>
              <a:schemeClr val="accent1">
                <a:lumMod val="60000"/>
                <a:lumOff val="40000"/>
              </a:schemeClr>
            </a:solidFill>
          </a:ln>
        </p:spPr>
      </p:pic>
      <p:pic>
        <p:nvPicPr>
          <p:cNvPr id="4" name="Imagen 3"/>
          <p:cNvPicPr>
            <a:picLocks noChangeAspect="1"/>
          </p:cNvPicPr>
          <p:nvPr/>
        </p:nvPicPr>
        <p:blipFill>
          <a:blip r:embed="rId3"/>
          <a:stretch>
            <a:fillRect/>
          </a:stretch>
        </p:blipFill>
        <p:spPr>
          <a:xfrm>
            <a:off x="8397838" y="1394081"/>
            <a:ext cx="3217956" cy="4194040"/>
          </a:xfrm>
          <a:prstGeom prst="roundRect">
            <a:avLst/>
          </a:prstGeom>
          <a:solidFill>
            <a:schemeClr val="accent1">
              <a:lumMod val="75000"/>
            </a:schemeClr>
          </a:solidFill>
          <a:ln w="38100">
            <a:solidFill>
              <a:schemeClr val="accent1">
                <a:lumMod val="60000"/>
                <a:lumOff val="40000"/>
              </a:schemeClr>
            </a:solidFill>
          </a:ln>
        </p:spPr>
      </p:pic>
      <p:sp>
        <p:nvSpPr>
          <p:cNvPr id="2" name="Rectángulo 1"/>
          <p:cNvSpPr/>
          <p:nvPr/>
        </p:nvSpPr>
        <p:spPr>
          <a:xfrm>
            <a:off x="-66583" y="875318"/>
            <a:ext cx="5158499" cy="4524315"/>
          </a:xfrm>
          <a:prstGeom prst="rect">
            <a:avLst/>
          </a:prstGeom>
        </p:spPr>
        <p:txBody>
          <a:bodyPr wrap="square">
            <a:spAutoFit/>
          </a:bodyPr>
          <a:lstStyle/>
          <a:p>
            <a:pPr algn="just"/>
            <a:endParaRPr lang="es-CO" sz="2400" dirty="0"/>
          </a:p>
          <a:p>
            <a:pPr marL="285750" indent="-285750" algn="just">
              <a:buFont typeface="Arial" panose="020B0604020202020204" pitchFamily="34" charset="0"/>
              <a:buChar char="•"/>
            </a:pPr>
            <a:r>
              <a:rPr lang="es-CO" sz="2400" b="1" dirty="0"/>
              <a:t>REMARCO-MP-P-01</a:t>
            </a:r>
            <a:r>
              <a:rPr lang="es-CO" sz="2400" dirty="0"/>
              <a:t>, </a:t>
            </a:r>
            <a:r>
              <a:rPr lang="es-CO" sz="2400" dirty="0" err="1"/>
              <a:t>for</a:t>
            </a:r>
            <a:r>
              <a:rPr lang="es-CO" sz="2400" dirty="0"/>
              <a:t> </a:t>
            </a:r>
            <a:r>
              <a:rPr lang="es-CO" sz="2400" dirty="0" err="1"/>
              <a:t>assessing</a:t>
            </a:r>
            <a:r>
              <a:rPr lang="es-CO" sz="2400" dirty="0"/>
              <a:t> </a:t>
            </a:r>
            <a:r>
              <a:rPr lang="es-CO" sz="2400" dirty="0" err="1"/>
              <a:t>microplastics</a:t>
            </a:r>
            <a:r>
              <a:rPr lang="es-CO" sz="2400" dirty="0"/>
              <a:t> (300–5000 µm, </a:t>
            </a:r>
            <a:r>
              <a:rPr lang="es-CO" sz="2400" dirty="0" err="1"/>
              <a:t>density</a:t>
            </a:r>
            <a:r>
              <a:rPr lang="es-CO" sz="2400" dirty="0"/>
              <a:t> </a:t>
            </a:r>
            <a:r>
              <a:rPr lang="es-CO" sz="2400" u="sng" dirty="0"/>
              <a:t>&lt;</a:t>
            </a:r>
            <a:r>
              <a:rPr lang="es-CO" sz="2400" dirty="0"/>
              <a:t> 1,2 g/cm³) in </a:t>
            </a:r>
            <a:r>
              <a:rPr lang="es-CO" sz="2400" b="1" dirty="0" err="1"/>
              <a:t>beach</a:t>
            </a:r>
            <a:r>
              <a:rPr lang="es-CO" sz="2400" b="1" dirty="0"/>
              <a:t> </a:t>
            </a:r>
            <a:r>
              <a:rPr lang="es-CO" sz="2400" b="1" dirty="0" err="1"/>
              <a:t>sands</a:t>
            </a:r>
            <a:r>
              <a:rPr lang="es-CO" sz="2400" b="1" dirty="0"/>
              <a:t> </a:t>
            </a:r>
            <a:r>
              <a:rPr lang="es-CO" sz="2400" dirty="0" err="1"/>
              <a:t>with</a:t>
            </a:r>
            <a:r>
              <a:rPr lang="es-CO" sz="2400" dirty="0"/>
              <a:t> </a:t>
            </a:r>
            <a:r>
              <a:rPr lang="es-CO" sz="2400" dirty="0" err="1"/>
              <a:t>grain</a:t>
            </a:r>
            <a:r>
              <a:rPr lang="es-CO" sz="2400" dirty="0"/>
              <a:t> </a:t>
            </a:r>
            <a:r>
              <a:rPr lang="es-CO" sz="2400" dirty="0" err="1"/>
              <a:t>sizes</a:t>
            </a:r>
            <a:r>
              <a:rPr lang="es-CO" sz="2400" dirty="0"/>
              <a:t> &lt; 2 </a:t>
            </a:r>
            <a:r>
              <a:rPr lang="es-CO" sz="2400" dirty="0" err="1"/>
              <a:t>mm.</a:t>
            </a:r>
            <a:endParaRPr lang="es-CO" sz="2400" dirty="0"/>
          </a:p>
          <a:p>
            <a:pPr marL="285750" indent="-285750" algn="just">
              <a:buFont typeface="Arial" panose="020B0604020202020204" pitchFamily="34" charset="0"/>
              <a:buChar char="•"/>
            </a:pPr>
            <a:endParaRPr lang="es-CO" sz="2400" dirty="0"/>
          </a:p>
          <a:p>
            <a:pPr marL="285750" indent="-285750" algn="just">
              <a:buFont typeface="Arial" panose="020B0604020202020204" pitchFamily="34" charset="0"/>
              <a:buChar char="•"/>
            </a:pPr>
            <a:r>
              <a:rPr lang="es-CO" sz="2400" b="1" dirty="0"/>
              <a:t>REMARCO-MP-P-02</a:t>
            </a:r>
            <a:r>
              <a:rPr lang="es-CO" sz="2400" dirty="0"/>
              <a:t>, </a:t>
            </a:r>
            <a:r>
              <a:rPr lang="es-CO" sz="2400" dirty="0" err="1"/>
              <a:t>for</a:t>
            </a:r>
            <a:r>
              <a:rPr lang="es-CO" sz="2400" dirty="0"/>
              <a:t> </a:t>
            </a:r>
            <a:r>
              <a:rPr lang="es-CO" sz="2400" dirty="0" err="1"/>
              <a:t>evaluating</a:t>
            </a:r>
            <a:r>
              <a:rPr lang="es-CO" sz="2400" dirty="0"/>
              <a:t> </a:t>
            </a:r>
            <a:r>
              <a:rPr lang="es-CO" sz="2400" dirty="0" err="1"/>
              <a:t>floating</a:t>
            </a:r>
            <a:r>
              <a:rPr lang="es-CO" sz="2400" dirty="0"/>
              <a:t> </a:t>
            </a:r>
            <a:r>
              <a:rPr lang="es-CO" sz="2400" dirty="0" err="1"/>
              <a:t>microplastics</a:t>
            </a:r>
            <a:r>
              <a:rPr lang="es-CO" sz="2400" dirty="0"/>
              <a:t> (300–5000 µm, </a:t>
            </a:r>
            <a:r>
              <a:rPr lang="es-CO" sz="2400" dirty="0" err="1"/>
              <a:t>density</a:t>
            </a:r>
            <a:r>
              <a:rPr lang="es-CO" sz="2400" dirty="0"/>
              <a:t> </a:t>
            </a:r>
            <a:r>
              <a:rPr lang="es-CO" sz="2400" u="sng" dirty="0"/>
              <a:t>&lt;</a:t>
            </a:r>
            <a:r>
              <a:rPr lang="es-CO" sz="2400" dirty="0"/>
              <a:t> 1,2 g/cm³) in </a:t>
            </a:r>
            <a:r>
              <a:rPr lang="es-CO" sz="2400" b="1" dirty="0" err="1"/>
              <a:t>coastal</a:t>
            </a:r>
            <a:r>
              <a:rPr lang="es-CO" sz="2400" b="1" dirty="0"/>
              <a:t> </a:t>
            </a:r>
            <a:r>
              <a:rPr lang="es-CO" sz="2400" b="1" dirty="0" err="1"/>
              <a:t>surface</a:t>
            </a:r>
            <a:r>
              <a:rPr lang="es-CO" sz="2400" b="1" dirty="0"/>
              <a:t> </a:t>
            </a:r>
            <a:r>
              <a:rPr lang="es-CO" sz="2400" b="1" dirty="0" err="1"/>
              <a:t>waters</a:t>
            </a:r>
            <a:r>
              <a:rPr lang="es-CO" sz="2400" dirty="0"/>
              <a:t> </a:t>
            </a:r>
            <a:r>
              <a:rPr lang="es-CO" sz="2400" dirty="0" err="1"/>
              <a:t>using</a:t>
            </a:r>
            <a:r>
              <a:rPr lang="es-CO" sz="2400" dirty="0"/>
              <a:t> a manta net.</a:t>
            </a:r>
          </a:p>
        </p:txBody>
      </p:sp>
      <p:sp>
        <p:nvSpPr>
          <p:cNvPr id="6" name="CuadroTexto 5"/>
          <p:cNvSpPr txBox="1"/>
          <p:nvPr/>
        </p:nvSpPr>
        <p:spPr>
          <a:xfrm>
            <a:off x="177016" y="-15463"/>
            <a:ext cx="4914900" cy="1077218"/>
          </a:xfrm>
          <a:prstGeom prst="rect">
            <a:avLst/>
          </a:prstGeom>
          <a:noFill/>
        </p:spPr>
        <p:txBody>
          <a:bodyPr wrap="square">
            <a:spAutoFit/>
          </a:bodyPr>
          <a:lstStyle/>
          <a:p>
            <a:pPr algn="ctr"/>
            <a:r>
              <a:rPr lang="es-CO" sz="3200" b="1" dirty="0" err="1">
                <a:solidFill>
                  <a:schemeClr val="accent1">
                    <a:lumMod val="50000"/>
                  </a:schemeClr>
                </a:solidFill>
              </a:rPr>
              <a:t>Two</a:t>
            </a:r>
            <a:r>
              <a:rPr lang="es-CO" sz="3200" b="1" dirty="0">
                <a:solidFill>
                  <a:schemeClr val="accent1">
                    <a:lumMod val="50000"/>
                  </a:schemeClr>
                </a:solidFill>
              </a:rPr>
              <a:t> </a:t>
            </a:r>
            <a:r>
              <a:rPr lang="es-CO" sz="3200" b="1" dirty="0" err="1">
                <a:solidFill>
                  <a:schemeClr val="accent1">
                    <a:lumMod val="50000"/>
                  </a:schemeClr>
                </a:solidFill>
              </a:rPr>
              <a:t>protocols</a:t>
            </a:r>
            <a:r>
              <a:rPr lang="es-CO" sz="3200" b="1" dirty="0">
                <a:solidFill>
                  <a:schemeClr val="accent1">
                    <a:lumMod val="50000"/>
                  </a:schemeClr>
                </a:solidFill>
              </a:rPr>
              <a:t> </a:t>
            </a:r>
            <a:r>
              <a:rPr lang="es-CO" sz="3200" b="1" dirty="0" err="1">
                <a:solidFill>
                  <a:schemeClr val="accent1">
                    <a:lumMod val="50000"/>
                  </a:schemeClr>
                </a:solidFill>
              </a:rPr>
              <a:t>for</a:t>
            </a:r>
            <a:r>
              <a:rPr lang="es-CO" sz="3200" b="1" dirty="0">
                <a:solidFill>
                  <a:schemeClr val="accent1">
                    <a:lumMod val="50000"/>
                  </a:schemeClr>
                </a:solidFill>
              </a:rPr>
              <a:t> </a:t>
            </a:r>
            <a:r>
              <a:rPr lang="es-CO" sz="3200" b="1" dirty="0" err="1">
                <a:solidFill>
                  <a:schemeClr val="accent1">
                    <a:lumMod val="50000"/>
                  </a:schemeClr>
                </a:solidFill>
              </a:rPr>
              <a:t>microplastic</a:t>
            </a:r>
            <a:r>
              <a:rPr lang="es-CO" sz="3200" b="1" dirty="0">
                <a:solidFill>
                  <a:schemeClr val="accent1">
                    <a:lumMod val="50000"/>
                  </a:schemeClr>
                </a:solidFill>
              </a:rPr>
              <a:t> </a:t>
            </a:r>
            <a:r>
              <a:rPr lang="es-CO" sz="3200" b="1" dirty="0" err="1">
                <a:solidFill>
                  <a:schemeClr val="accent1">
                    <a:lumMod val="50000"/>
                  </a:schemeClr>
                </a:solidFill>
              </a:rPr>
              <a:t>monitoring</a:t>
            </a:r>
            <a:endParaRPr lang="es-CO" sz="3200" b="1" dirty="0">
              <a:solidFill>
                <a:schemeClr val="accent1">
                  <a:lumMod val="50000"/>
                </a:schemeClr>
              </a:solidFill>
            </a:endParaRPr>
          </a:p>
        </p:txBody>
      </p:sp>
      <p:pic>
        <p:nvPicPr>
          <p:cNvPr id="9" name="Imagen 8">
            <a:extLst>
              <a:ext uri="{FF2B5EF4-FFF2-40B4-BE49-F238E27FC236}">
                <a16:creationId xmlns:a16="http://schemas.microsoft.com/office/drawing/2014/main" id="{8222897C-DD3C-4E9B-9C43-36DF38099FFB}"/>
              </a:ext>
            </a:extLst>
          </p:cNvPr>
          <p:cNvPicPr>
            <a:picLocks noChangeAspect="1"/>
          </p:cNvPicPr>
          <p:nvPr/>
        </p:nvPicPr>
        <p:blipFill>
          <a:blip r:embed="rId4"/>
          <a:stretch>
            <a:fillRect/>
          </a:stretch>
        </p:blipFill>
        <p:spPr>
          <a:xfrm>
            <a:off x="10872592" y="1"/>
            <a:ext cx="1270916" cy="1270916"/>
          </a:xfrm>
          <a:prstGeom prst="rect">
            <a:avLst/>
          </a:prstGeom>
        </p:spPr>
      </p:pic>
      <p:sp>
        <p:nvSpPr>
          <p:cNvPr id="12" name="CuadroTexto 11">
            <a:extLst>
              <a:ext uri="{FF2B5EF4-FFF2-40B4-BE49-F238E27FC236}">
                <a16:creationId xmlns:a16="http://schemas.microsoft.com/office/drawing/2014/main" id="{A6B1D4EB-20E8-46E7-B259-4CAD39E261C7}"/>
              </a:ext>
            </a:extLst>
          </p:cNvPr>
          <p:cNvSpPr txBox="1"/>
          <p:nvPr/>
        </p:nvSpPr>
        <p:spPr>
          <a:xfrm>
            <a:off x="8425562" y="373849"/>
            <a:ext cx="2651779" cy="523220"/>
          </a:xfrm>
          <a:prstGeom prst="rect">
            <a:avLst/>
          </a:prstGeom>
          <a:noFill/>
        </p:spPr>
        <p:txBody>
          <a:bodyPr wrap="square">
            <a:spAutoFit/>
          </a:bodyPr>
          <a:lstStyle/>
          <a:p>
            <a:pPr algn="ctr"/>
            <a:r>
              <a:rPr lang="es-CO" sz="2800" b="1" dirty="0" err="1">
                <a:solidFill>
                  <a:schemeClr val="accent1">
                    <a:lumMod val="50000"/>
                  </a:schemeClr>
                </a:solidFill>
              </a:rPr>
              <a:t>Available</a:t>
            </a:r>
            <a:r>
              <a:rPr lang="es-CO" sz="2800" b="1" dirty="0">
                <a:solidFill>
                  <a:schemeClr val="accent1">
                    <a:lumMod val="50000"/>
                  </a:schemeClr>
                </a:solidFill>
              </a:rPr>
              <a:t> in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7"/>
          <p:cNvGraphicFramePr>
            <a:graphicFrameLocks noGrp="1"/>
          </p:cNvGraphicFramePr>
          <p:nvPr>
            <p:ph idx="1"/>
          </p:nvPr>
        </p:nvGraphicFramePr>
        <p:xfrm>
          <a:off x="325234" y="91873"/>
          <a:ext cx="11692467" cy="5818735"/>
        </p:xfrm>
        <a:graphic>
          <a:graphicData uri="http://schemas.openxmlformats.org/drawingml/2006/table">
            <a:tbl>
              <a:tblPr firstRow="1" bandRow="1">
                <a:tableStyleId>{5C22544A-7EE6-4342-B048-85BDC9FD1C3A}</a:tableStyleId>
              </a:tblPr>
              <a:tblGrid>
                <a:gridCol w="1343781">
                  <a:extLst>
                    <a:ext uri="{9D8B030D-6E8A-4147-A177-3AD203B41FA5}">
                      <a16:colId xmlns:a16="http://schemas.microsoft.com/office/drawing/2014/main" val="20000"/>
                    </a:ext>
                  </a:extLst>
                </a:gridCol>
                <a:gridCol w="5355772">
                  <a:extLst>
                    <a:ext uri="{9D8B030D-6E8A-4147-A177-3AD203B41FA5}">
                      <a16:colId xmlns:a16="http://schemas.microsoft.com/office/drawing/2014/main" val="20001"/>
                    </a:ext>
                  </a:extLst>
                </a:gridCol>
                <a:gridCol w="4992914">
                  <a:extLst>
                    <a:ext uri="{9D8B030D-6E8A-4147-A177-3AD203B41FA5}">
                      <a16:colId xmlns:a16="http://schemas.microsoft.com/office/drawing/2014/main" val="20002"/>
                    </a:ext>
                  </a:extLst>
                </a:gridCol>
              </a:tblGrid>
              <a:tr h="581747">
                <a:tc gridSpan="3">
                  <a:txBody>
                    <a:bodyPr/>
                    <a:lstStyle/>
                    <a:p>
                      <a:pPr algn="ctr"/>
                      <a:r>
                        <a:rPr lang="es-CO" sz="2800" b="1" dirty="0" err="1">
                          <a:solidFill>
                            <a:schemeClr val="accent1">
                              <a:lumMod val="50000"/>
                            </a:schemeClr>
                          </a:solidFill>
                        </a:rPr>
                        <a:t>Materials</a:t>
                      </a:r>
                      <a:r>
                        <a:rPr lang="es-CO" sz="2800" b="1" dirty="0">
                          <a:solidFill>
                            <a:schemeClr val="accent1">
                              <a:lumMod val="50000"/>
                            </a:schemeClr>
                          </a:solidFill>
                        </a:rPr>
                        <a:t>, </a:t>
                      </a:r>
                      <a:r>
                        <a:rPr lang="es-CO" sz="2800" b="1" dirty="0" err="1">
                          <a:solidFill>
                            <a:schemeClr val="accent1">
                              <a:lumMod val="50000"/>
                            </a:schemeClr>
                          </a:solidFill>
                        </a:rPr>
                        <a:t>reagents</a:t>
                      </a:r>
                      <a:r>
                        <a:rPr lang="es-CO" sz="2800" b="1" dirty="0">
                          <a:solidFill>
                            <a:schemeClr val="accent1">
                              <a:lumMod val="50000"/>
                            </a:schemeClr>
                          </a:solidFill>
                        </a:rPr>
                        <a:t> and </a:t>
                      </a:r>
                      <a:r>
                        <a:rPr lang="es-CO" sz="2800" b="1" dirty="0" err="1">
                          <a:solidFill>
                            <a:schemeClr val="accent1">
                              <a:lumMod val="50000"/>
                            </a:schemeClr>
                          </a:solidFill>
                        </a:rPr>
                        <a:t>equipment</a:t>
                      </a:r>
                      <a:endParaRPr lang="es-CO" sz="2800" dirty="0"/>
                    </a:p>
                  </a:txBody>
                  <a:tcPr>
                    <a:solidFill>
                      <a:schemeClr val="accent1">
                        <a:lumMod val="60000"/>
                        <a:lumOff val="40000"/>
                      </a:schemeClr>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557386">
                <a:tc>
                  <a:txBody>
                    <a:bodyPr/>
                    <a:lstStyle/>
                    <a:p>
                      <a:pPr algn="ctr"/>
                      <a:r>
                        <a:rPr lang="es-CO" b="1"/>
                        <a:t>Matrix</a:t>
                      </a:r>
                      <a:endParaRPr lang="es-CO"/>
                    </a:p>
                  </a:txBody>
                  <a:tcPr anchor="ctr"/>
                </a:tc>
                <a:tc>
                  <a:txBody>
                    <a:bodyPr/>
                    <a:lstStyle/>
                    <a:p>
                      <a:pPr algn="ctr"/>
                      <a:r>
                        <a:rPr lang="es-CO" b="1" dirty="0"/>
                        <a:t>In </a:t>
                      </a:r>
                      <a:r>
                        <a:rPr lang="es-CO" b="1" dirty="0" err="1"/>
                        <a:t>the</a:t>
                      </a:r>
                      <a:r>
                        <a:rPr lang="es-CO" b="1" dirty="0"/>
                        <a:t> </a:t>
                      </a:r>
                      <a:r>
                        <a:rPr lang="es-CO" b="1" dirty="0" err="1"/>
                        <a:t>field</a:t>
                      </a:r>
                      <a:endParaRPr lang="es-CO" dirty="0"/>
                    </a:p>
                  </a:txBody>
                  <a:tcPr anchor="ctr"/>
                </a:tc>
                <a:tc>
                  <a:txBody>
                    <a:bodyPr/>
                    <a:lstStyle/>
                    <a:p>
                      <a:pPr algn="ctr"/>
                      <a:r>
                        <a:rPr lang="es-CO" b="1" dirty="0"/>
                        <a:t>In </a:t>
                      </a:r>
                      <a:r>
                        <a:rPr lang="es-CO" b="1" dirty="0" err="1"/>
                        <a:t>the</a:t>
                      </a:r>
                      <a:r>
                        <a:rPr lang="es-CO" b="1" dirty="0"/>
                        <a:t> </a:t>
                      </a:r>
                      <a:r>
                        <a:rPr lang="es-CO" b="1" dirty="0" err="1"/>
                        <a:t>laboratory</a:t>
                      </a:r>
                      <a:endParaRPr lang="es-CO" dirty="0"/>
                    </a:p>
                  </a:txBody>
                  <a:tcPr anchor="ctr"/>
                </a:tc>
                <a:extLst>
                  <a:ext uri="{0D108BD9-81ED-4DB2-BD59-A6C34878D82A}">
                    <a16:rowId xmlns:a16="http://schemas.microsoft.com/office/drawing/2014/main" val="10001"/>
                  </a:ext>
                </a:extLst>
              </a:tr>
              <a:tr h="2339801">
                <a:tc>
                  <a:txBody>
                    <a:bodyPr/>
                    <a:lstStyle/>
                    <a:p>
                      <a:pPr algn="ctr"/>
                      <a:r>
                        <a:rPr lang="es-CO" b="1" dirty="0"/>
                        <a:t>Sandy </a:t>
                      </a:r>
                      <a:r>
                        <a:rPr lang="es-CO" b="1" dirty="0" err="1"/>
                        <a:t>beaches</a:t>
                      </a:r>
                      <a:endParaRPr lang="es-CO" b="1" dirty="0"/>
                    </a:p>
                  </a:txBody>
                  <a:tcPr anchor="ctr"/>
                </a:tc>
                <a:tc>
                  <a:txBody>
                    <a:bodyPr/>
                    <a:lstStyle/>
                    <a:p>
                      <a:pPr marL="285750" indent="-285750">
                        <a:buFont typeface="Arial" panose="020B0604020202020204" pitchFamily="34" charset="0"/>
                        <a:buChar char="•"/>
                      </a:pPr>
                      <a:r>
                        <a:rPr lang="en-US" sz="1600" dirty="0"/>
                        <a:t>GPS (decimal degrees) </a:t>
                      </a:r>
                    </a:p>
                    <a:p>
                      <a:pPr marL="285750" indent="-285750">
                        <a:buFont typeface="Arial" panose="020B0604020202020204" pitchFamily="34" charset="0"/>
                        <a:buChar char="•"/>
                      </a:pPr>
                      <a:r>
                        <a:rPr lang="en-US" sz="1600" dirty="0"/>
                        <a:t>20 m measuring tape </a:t>
                      </a:r>
                    </a:p>
                    <a:p>
                      <a:pPr marL="285750" indent="-285750">
                        <a:buFont typeface="Arial" panose="020B0604020202020204" pitchFamily="34" charset="0"/>
                        <a:buChar char="•"/>
                      </a:pPr>
                      <a:r>
                        <a:rPr lang="es-CL" altLang="en-US" sz="1600" dirty="0"/>
                        <a:t>50</a:t>
                      </a:r>
                      <a:r>
                        <a:rPr lang="en-US" sz="1600" dirty="0"/>
                        <a:t> × </a:t>
                      </a:r>
                      <a:r>
                        <a:rPr lang="es-CL" altLang="en-US" sz="1600" dirty="0"/>
                        <a:t>50</a:t>
                      </a:r>
                      <a:r>
                        <a:rPr lang="en-US" sz="1600" dirty="0"/>
                        <a:t> cm quadra</a:t>
                      </a:r>
                      <a:r>
                        <a:rPr lang="es-CL" altLang="en-US" sz="1600" dirty="0"/>
                        <a:t>n</a:t>
                      </a:r>
                      <a:r>
                        <a:rPr lang="en-US" sz="1600" dirty="0"/>
                        <a:t>t  </a:t>
                      </a:r>
                    </a:p>
                    <a:p>
                      <a:pPr marL="285750" indent="-285750">
                        <a:buFont typeface="Arial" panose="020B0604020202020204" pitchFamily="34" charset="0"/>
                        <a:buChar char="•"/>
                      </a:pPr>
                      <a:r>
                        <a:rPr lang="en-US" sz="1600" dirty="0"/>
                        <a:t>Metal spoon or shovel </a:t>
                      </a:r>
                    </a:p>
                    <a:p>
                      <a:pPr marL="285750" indent="-285750">
                        <a:buFont typeface="Arial" panose="020B0604020202020204" pitchFamily="34" charset="0"/>
                        <a:buChar char="•"/>
                      </a:pPr>
                      <a:r>
                        <a:rPr lang="es-CL" altLang="en-US" sz="1600" dirty="0"/>
                        <a:t>M</a:t>
                      </a:r>
                      <a:r>
                        <a:rPr lang="en-US" sz="1600" dirty="0"/>
                        <a:t>etal containers (≥1 L) </a:t>
                      </a:r>
                    </a:p>
                    <a:p>
                      <a:pPr marL="285750" indent="-285750">
                        <a:buFont typeface="Arial" panose="020B0604020202020204" pitchFamily="34" charset="0"/>
                        <a:buChar char="•"/>
                      </a:pPr>
                      <a:endParaRPr lang="en-US" sz="1600" dirty="0"/>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s-CO" sz="1600" dirty="0" err="1"/>
                        <a:t>Filtered</a:t>
                      </a:r>
                      <a:r>
                        <a:rPr lang="es-CO" sz="1600" dirty="0"/>
                        <a:t> </a:t>
                      </a:r>
                      <a:r>
                        <a:rPr lang="es-CO" sz="1600" dirty="0" err="1"/>
                        <a:t>distilled</a:t>
                      </a:r>
                      <a:r>
                        <a:rPr lang="es-CO" sz="1600" dirty="0"/>
                        <a:t> </a:t>
                      </a:r>
                      <a:r>
                        <a:rPr lang="es-CO" sz="1600" dirty="0" err="1"/>
                        <a:t>water</a:t>
                      </a:r>
                      <a:endParaRPr lang="es-CO" sz="1600" dirty="0"/>
                    </a:p>
                    <a:p>
                      <a:pPr marL="285750" indent="-285750">
                        <a:buFont typeface="Arial" panose="020B0604020202020204" pitchFamily="34" charset="0"/>
                        <a:buChar char="•"/>
                      </a:pPr>
                      <a:r>
                        <a:rPr lang="es-CO" sz="1600" dirty="0"/>
                        <a:t>Oven </a:t>
                      </a:r>
                      <a:r>
                        <a:rPr lang="es-CO" sz="1600" dirty="0" err="1"/>
                        <a:t>or</a:t>
                      </a:r>
                      <a:r>
                        <a:rPr lang="es-CO" sz="1600" dirty="0"/>
                        <a:t> </a:t>
                      </a:r>
                      <a:r>
                        <a:rPr lang="es-CO" sz="1600" dirty="0" err="1"/>
                        <a:t>muffle</a:t>
                      </a:r>
                      <a:r>
                        <a:rPr lang="es-CO" sz="1600" dirty="0"/>
                        <a:t> </a:t>
                      </a:r>
                      <a:r>
                        <a:rPr lang="es-CO" sz="1600" dirty="0" err="1"/>
                        <a:t>furnace</a:t>
                      </a:r>
                      <a:r>
                        <a:rPr lang="es-CO" sz="1600" dirty="0"/>
                        <a:t> (</a:t>
                      </a:r>
                      <a:r>
                        <a:rPr lang="es-CO" sz="1600" dirty="0" err="1"/>
                        <a:t>for</a:t>
                      </a:r>
                      <a:r>
                        <a:rPr lang="es-CO" sz="1600" dirty="0"/>
                        <a:t> </a:t>
                      </a:r>
                      <a:r>
                        <a:rPr lang="es-CO" sz="1600" dirty="0" err="1"/>
                        <a:t>decontamination</a:t>
                      </a:r>
                      <a:r>
                        <a:rPr lang="es-CO" sz="1600" dirty="0"/>
                        <a:t>) </a:t>
                      </a:r>
                      <a:r>
                        <a:rPr lang="es-CO" sz="1600" dirty="0" err="1"/>
                        <a:t>Stainless</a:t>
                      </a:r>
                      <a:r>
                        <a:rPr lang="es-CO" sz="1600" dirty="0"/>
                        <a:t> </a:t>
                      </a:r>
                      <a:r>
                        <a:rPr lang="es-CO" sz="1600" dirty="0" err="1"/>
                        <a:t>steel</a:t>
                      </a:r>
                      <a:r>
                        <a:rPr lang="es-CO" sz="1600" dirty="0"/>
                        <a:t> </a:t>
                      </a:r>
                      <a:r>
                        <a:rPr lang="es-CO" sz="1600" dirty="0" err="1"/>
                        <a:t>sieves</a:t>
                      </a:r>
                      <a:r>
                        <a:rPr lang="es-CO" sz="1600" dirty="0"/>
                        <a:t> (5</a:t>
                      </a:r>
                      <a:r>
                        <a:rPr lang="es-CO" sz="1600" baseline="0" dirty="0"/>
                        <a:t> mm,</a:t>
                      </a:r>
                      <a:r>
                        <a:rPr lang="es-CO" sz="1600" dirty="0"/>
                        <a:t>1 mm, 300 µm)  </a:t>
                      </a:r>
                      <a:r>
                        <a:rPr lang="es-CO" sz="1600" dirty="0" err="1"/>
                        <a:t>Saturated</a:t>
                      </a:r>
                      <a:r>
                        <a:rPr lang="es-CO" sz="1600" dirty="0"/>
                        <a:t> NaCl </a:t>
                      </a:r>
                      <a:r>
                        <a:rPr lang="es-CO" sz="1600" dirty="0" err="1"/>
                        <a:t>solution</a:t>
                      </a:r>
                      <a:r>
                        <a:rPr lang="es-CO" sz="1600" dirty="0"/>
                        <a:t> </a:t>
                      </a:r>
                      <a:r>
                        <a:rPr lang="es-CO" sz="1600" b="0" i="0" u="none" strike="noStrike" kern="1200" baseline="0" dirty="0">
                          <a:solidFill>
                            <a:schemeClr val="dk1"/>
                          </a:solidFill>
                          <a:latin typeface="+mn-lt"/>
                          <a:ea typeface="+mn-ea"/>
                          <a:cs typeface="+mn-cs"/>
                        </a:rPr>
                        <a:t>(1,2 g cm-</a:t>
                      </a:r>
                      <a:r>
                        <a:rPr lang="es-CO" sz="1600" b="0" i="0" u="none" strike="noStrike" kern="1200" baseline="30000" dirty="0">
                          <a:solidFill>
                            <a:schemeClr val="dk1"/>
                          </a:solidFill>
                          <a:latin typeface="+mn-lt"/>
                          <a:ea typeface="+mn-ea"/>
                          <a:cs typeface="+mn-cs"/>
                        </a:rPr>
                        <a:t>3</a:t>
                      </a:r>
                      <a:r>
                        <a:rPr lang="es-CO" sz="1600" b="0" i="0" u="none" strike="noStrike" kern="1200" baseline="0" dirty="0">
                          <a:solidFill>
                            <a:schemeClr val="dk1"/>
                          </a:solidFill>
                          <a:latin typeface="+mn-lt"/>
                          <a:ea typeface="+mn-ea"/>
                          <a:cs typeface="+mn-cs"/>
                        </a:rPr>
                        <a:t>)</a:t>
                      </a:r>
                      <a:r>
                        <a:rPr lang="es-CO" sz="1600" dirty="0"/>
                        <a:t> </a:t>
                      </a:r>
                    </a:p>
                    <a:p>
                      <a:pPr marL="285750" indent="-285750">
                        <a:buFont typeface="Arial" panose="020B0604020202020204" pitchFamily="34" charset="0"/>
                        <a:buChar char="•"/>
                      </a:pPr>
                      <a:r>
                        <a:rPr lang="en-US" sz="1600" dirty="0"/>
                        <a:t>Vacuum filtration system</a:t>
                      </a:r>
                    </a:p>
                    <a:p>
                      <a:pPr marL="285750" indent="-285750">
                        <a:buFont typeface="Arial" panose="020B0604020202020204" pitchFamily="34" charset="0"/>
                        <a:buChar char="•"/>
                      </a:pPr>
                      <a:r>
                        <a:rPr lang="es-CL" altLang="es-CO" sz="1600" dirty="0" err="1"/>
                        <a:t>Filtered </a:t>
                      </a:r>
                      <a:r>
                        <a:rPr lang="es-CO" sz="1600" dirty="0" err="1"/>
                        <a:t>H₂O</a:t>
                      </a:r>
                      <a:r>
                        <a:rPr lang="es-CO" sz="1600" dirty="0"/>
                        <a:t>₂ 30%  (</a:t>
                      </a:r>
                      <a:r>
                        <a:rPr lang="es-CO" sz="1600" dirty="0" err="1"/>
                        <a:t>if</a:t>
                      </a:r>
                      <a:r>
                        <a:rPr lang="es-CO" sz="1600" dirty="0"/>
                        <a:t> </a:t>
                      </a:r>
                      <a:r>
                        <a:rPr lang="es-CL" altLang="es-CO" sz="1600" dirty="0" err="1"/>
                        <a:t>needed</a:t>
                      </a:r>
                      <a:r>
                        <a:rPr lang="es-CO" sz="1600" dirty="0"/>
                        <a:t>) </a:t>
                      </a:r>
                    </a:p>
                    <a:p>
                      <a:pPr marL="285750" indent="-285750">
                        <a:buFont typeface="Arial" panose="020B0604020202020204" pitchFamily="34" charset="0"/>
                        <a:buChar char="•"/>
                      </a:pPr>
                      <a:r>
                        <a:rPr lang="es-CO" sz="1600" dirty="0" err="1"/>
                        <a:t>Stereomicroscope</a:t>
                      </a:r>
                      <a:r>
                        <a:rPr lang="es-CL" altLang="es-CO" sz="1600" dirty="0" err="1"/>
                        <a:t> (40x)</a:t>
                      </a:r>
                      <a:endParaRPr lang="es-CO" sz="1600" dirty="0"/>
                    </a:p>
                    <a:p>
                      <a:pPr marL="285750" indent="-285750">
                        <a:buFont typeface="Arial" panose="020B0604020202020204" pitchFamily="34" charset="0"/>
                        <a:buChar char="•"/>
                      </a:pPr>
                      <a:r>
                        <a:rPr lang="es-CO" sz="1600" dirty="0"/>
                        <a:t>FTIR-</a:t>
                      </a:r>
                      <a:r>
                        <a:rPr lang="es-CO" sz="1600" dirty="0" err="1"/>
                        <a:t>ATR</a:t>
                      </a:r>
                      <a:r>
                        <a:rPr lang="es-CO" sz="1600" dirty="0"/>
                        <a:t> </a:t>
                      </a:r>
                      <a:r>
                        <a:rPr lang="es-CO" sz="1600" dirty="0" err="1"/>
                        <a:t>or</a:t>
                      </a:r>
                      <a:r>
                        <a:rPr lang="es-CO" sz="1600" dirty="0"/>
                        <a:t> </a:t>
                      </a:r>
                      <a:r>
                        <a:rPr lang="es-CO" sz="1600" dirty="0" err="1"/>
                        <a:t>Raman</a:t>
                      </a:r>
                      <a:r>
                        <a:rPr lang="es-CO" sz="1600" dirty="0"/>
                        <a:t> </a:t>
                      </a:r>
                    </a:p>
                  </a:txBody>
                  <a:tcPr anchor="ctr"/>
                </a:tc>
                <a:extLst>
                  <a:ext uri="{0D108BD9-81ED-4DB2-BD59-A6C34878D82A}">
                    <a16:rowId xmlns:a16="http://schemas.microsoft.com/office/drawing/2014/main" val="10002"/>
                  </a:ext>
                </a:extLst>
              </a:tr>
              <a:tr h="2339801">
                <a:tc>
                  <a:txBody>
                    <a:bodyPr/>
                    <a:lstStyle/>
                    <a:p>
                      <a:pPr algn="ctr"/>
                      <a:r>
                        <a:rPr lang="es-CO" b="1" dirty="0"/>
                        <a:t>Surface </a:t>
                      </a:r>
                      <a:r>
                        <a:rPr lang="es-CO" b="1" dirty="0" err="1"/>
                        <a:t>waters</a:t>
                      </a:r>
                      <a:endParaRPr lang="es-CO" b="1" dirty="0"/>
                    </a:p>
                  </a:txBody>
                  <a:tcPr anchor="ctr"/>
                </a:tc>
                <a:tc>
                  <a:txBody>
                    <a:bodyPr/>
                    <a:lstStyle/>
                    <a:p>
                      <a:pPr marL="285750" indent="-285750">
                        <a:buFont typeface="Arial" panose="020B0604020202020204" pitchFamily="34" charset="0"/>
                        <a:buChar char="•"/>
                      </a:pPr>
                      <a:r>
                        <a:rPr lang="en-US" sz="1600" dirty="0"/>
                        <a:t>GPS (decimal degrees) </a:t>
                      </a:r>
                      <a:endParaRPr lang="es-CO" sz="1600" dirty="0"/>
                    </a:p>
                    <a:p>
                      <a:pPr marL="285750" indent="-285750">
                        <a:buFont typeface="Arial" panose="020B0604020202020204" pitchFamily="34" charset="0"/>
                        <a:buChar char="•"/>
                      </a:pPr>
                      <a:r>
                        <a:rPr lang="es-CO" sz="1600" dirty="0"/>
                        <a:t>Manta net (300 µm </a:t>
                      </a:r>
                      <a:r>
                        <a:rPr lang="es-CO" sz="1600" dirty="0" err="1"/>
                        <a:t>mesh</a:t>
                      </a:r>
                      <a:r>
                        <a:rPr lang="es-CO" sz="1600" dirty="0"/>
                        <a:t>) </a:t>
                      </a:r>
                    </a:p>
                    <a:p>
                      <a:pPr marL="285750" indent="-285750">
                        <a:buFont typeface="Arial" panose="020B0604020202020204" pitchFamily="34" charset="0"/>
                        <a:buChar char="•"/>
                      </a:pPr>
                      <a:r>
                        <a:rPr lang="es-CO" sz="1600" dirty="0" err="1"/>
                        <a:t>Flowmeter</a:t>
                      </a:r>
                      <a:r>
                        <a:rPr lang="es-CO" sz="1600" dirty="0"/>
                        <a:t> </a:t>
                      </a:r>
                    </a:p>
                    <a:p>
                      <a:pPr marL="285750" indent="-285750">
                        <a:buFont typeface="Arial" panose="020B0604020202020204" pitchFamily="34" charset="0"/>
                        <a:buChar char="•"/>
                      </a:pPr>
                      <a:r>
                        <a:rPr lang="es-CL" altLang="es-CO" sz="1600" dirty="0" err="1"/>
                        <a:t>Digital Timer</a:t>
                      </a:r>
                      <a:r>
                        <a:rPr lang="es-CO" sz="1600" dirty="0"/>
                        <a:t> </a:t>
                      </a:r>
                    </a:p>
                    <a:p>
                      <a:pPr marL="285750" indent="-285750">
                        <a:buFont typeface="Arial" panose="020B0604020202020204" pitchFamily="34" charset="0"/>
                        <a:buChar char="•"/>
                      </a:pPr>
                      <a:r>
                        <a:rPr lang="es-CO" sz="1600" dirty="0" err="1"/>
                        <a:t>Submersible</a:t>
                      </a:r>
                      <a:r>
                        <a:rPr lang="es-CO" sz="1600" dirty="0"/>
                        <a:t> </a:t>
                      </a:r>
                      <a:r>
                        <a:rPr lang="es-CO" sz="1600" dirty="0" err="1"/>
                        <a:t>pump</a:t>
                      </a:r>
                      <a:r>
                        <a:rPr lang="es-CO" sz="1600" dirty="0"/>
                        <a:t> </a:t>
                      </a:r>
                      <a:r>
                        <a:rPr lang="es-CO" sz="1600" dirty="0" err="1"/>
                        <a:t>or</a:t>
                      </a:r>
                      <a:r>
                        <a:rPr lang="es-CO" sz="1600" dirty="0"/>
                        <a:t> </a:t>
                      </a:r>
                      <a:r>
                        <a:rPr lang="es-CO" sz="1600" dirty="0" err="1"/>
                        <a:t>bucket</a:t>
                      </a:r>
                      <a:r>
                        <a:rPr lang="es-CO" sz="1600" dirty="0"/>
                        <a:t> </a:t>
                      </a:r>
                    </a:p>
                    <a:p>
                      <a:pPr marL="285750" indent="-285750">
                        <a:buFont typeface="Arial" panose="020B0604020202020204" pitchFamily="34" charset="0"/>
                        <a:buChar char="•"/>
                      </a:pPr>
                      <a:r>
                        <a:rPr lang="es-CO" sz="1600" dirty="0" err="1"/>
                        <a:t>Glass</a:t>
                      </a:r>
                      <a:r>
                        <a:rPr lang="es-CO" sz="1600" dirty="0"/>
                        <a:t>/metal </a:t>
                      </a:r>
                      <a:r>
                        <a:rPr lang="es-CO" sz="1600" dirty="0" err="1"/>
                        <a:t>containers</a:t>
                      </a:r>
                      <a:r>
                        <a:rPr lang="es-CO" sz="1600" dirty="0"/>
                        <a:t> (≥1 L) </a:t>
                      </a:r>
                    </a:p>
                    <a:p>
                      <a:pPr marL="0" indent="0">
                        <a:buFont typeface="Arial" panose="020B0604020202020204" pitchFamily="34" charset="0"/>
                        <a:buNone/>
                      </a:pPr>
                      <a:endParaRPr lang="es-CO" sz="1600" dirty="0"/>
                    </a:p>
                  </a:txBody>
                  <a:tcPr anchor="ctr"/>
                </a:tc>
                <a:tc>
                  <a:txBody>
                    <a:bodyPr/>
                    <a:lstStyle/>
                    <a:p>
                      <a:pPr marL="285750" indent="-285750">
                        <a:buFont typeface="Arial" panose="020B0604020202020204" pitchFamily="34" charset="0"/>
                        <a:buChar char="•"/>
                      </a:pPr>
                      <a:r>
                        <a:rPr lang="es-CO" sz="1600" dirty="0" err="1"/>
                        <a:t>Filtered</a:t>
                      </a:r>
                      <a:r>
                        <a:rPr lang="es-CO" sz="1600" dirty="0"/>
                        <a:t> </a:t>
                      </a:r>
                      <a:r>
                        <a:rPr lang="es-CO" sz="1600" dirty="0" err="1"/>
                        <a:t>distilled</a:t>
                      </a:r>
                      <a:r>
                        <a:rPr lang="es-CO" sz="1600" dirty="0"/>
                        <a:t> </a:t>
                      </a:r>
                      <a:r>
                        <a:rPr lang="es-CO" sz="1600" dirty="0" err="1"/>
                        <a:t>water</a:t>
                      </a:r>
                      <a:r>
                        <a:rPr lang="es-CL" altLang="es-CO" sz="1600" dirty="0" err="1"/>
                        <a:t> &amp; </a:t>
                      </a:r>
                      <a:r>
                        <a:rPr lang="es-CO" sz="1600" dirty="0">
                          <a:sym typeface="+mn-ea"/>
                        </a:rPr>
                        <a:t>70% alcohol</a:t>
                      </a:r>
                      <a:r>
                        <a:rPr lang="es-CO" sz="1600" dirty="0"/>
                        <a:t> </a:t>
                      </a:r>
                    </a:p>
                    <a:p>
                      <a:pPr marL="285750" indent="-285750">
                        <a:buFont typeface="Arial" panose="020B0604020202020204" pitchFamily="34" charset="0"/>
                        <a:buChar char="•"/>
                      </a:pPr>
                      <a:r>
                        <a:rPr lang="es-CO" sz="1600" dirty="0" err="1"/>
                        <a:t>Stainless</a:t>
                      </a:r>
                      <a:r>
                        <a:rPr lang="es-CO" sz="1600" dirty="0"/>
                        <a:t> </a:t>
                      </a:r>
                      <a:r>
                        <a:rPr lang="es-CO" sz="1600" dirty="0" err="1"/>
                        <a:t>steel</a:t>
                      </a:r>
                      <a:r>
                        <a:rPr lang="es-CO" sz="1600" dirty="0"/>
                        <a:t> </a:t>
                      </a:r>
                      <a:r>
                        <a:rPr lang="es-CO" sz="1600" dirty="0" err="1"/>
                        <a:t>sieves</a:t>
                      </a:r>
                      <a:r>
                        <a:rPr lang="es-CO" sz="1600" dirty="0"/>
                        <a:t> (5 mm, 1 mm, 300 µm)</a:t>
                      </a:r>
                    </a:p>
                    <a:p>
                      <a:pPr marL="285750" indent="-285750">
                        <a:buFont typeface="Arial" panose="020B0604020202020204" pitchFamily="34" charset="0"/>
                        <a:buChar char="•"/>
                      </a:pPr>
                      <a:r>
                        <a:rPr lang="es-CL" altLang="es-CO" sz="1600" dirty="0" err="1"/>
                        <a:t>Filtered </a:t>
                      </a:r>
                      <a:r>
                        <a:rPr lang="es-CO" sz="1600" dirty="0" err="1"/>
                        <a:t>Saturated</a:t>
                      </a:r>
                      <a:r>
                        <a:rPr lang="es-CO" sz="1600" dirty="0"/>
                        <a:t> NaCl </a:t>
                      </a:r>
                      <a:r>
                        <a:rPr lang="es-CO" sz="1600" dirty="0" err="1"/>
                        <a:t>solution</a:t>
                      </a:r>
                      <a:r>
                        <a:rPr lang="es-CO" sz="1600" dirty="0"/>
                        <a:t> </a:t>
                      </a:r>
                      <a:r>
                        <a:rPr lang="es-CO" sz="1600" b="0" i="0" u="none" strike="noStrike" kern="1200" baseline="0" dirty="0">
                          <a:solidFill>
                            <a:schemeClr val="dk1"/>
                          </a:solidFill>
                          <a:latin typeface="+mn-lt"/>
                          <a:ea typeface="+mn-ea"/>
                          <a:cs typeface="+mn-cs"/>
                        </a:rPr>
                        <a:t>(1,2 g cm</a:t>
                      </a:r>
                      <a:r>
                        <a:rPr lang="es-CO" sz="1600" b="0" i="0" u="none" strike="noStrike" kern="1200" baseline="30000" dirty="0">
                          <a:solidFill>
                            <a:schemeClr val="dk1"/>
                          </a:solidFill>
                          <a:latin typeface="+mn-lt"/>
                          <a:ea typeface="+mn-ea"/>
                          <a:cs typeface="+mn-cs"/>
                        </a:rPr>
                        <a:t>-3</a:t>
                      </a:r>
                      <a:r>
                        <a:rPr lang="es-CO" sz="1600" b="0" i="0" u="none" strike="noStrike" kern="1200" baseline="0" dirty="0">
                          <a:solidFill>
                            <a:schemeClr val="dk1"/>
                          </a:solidFill>
                          <a:latin typeface="+mn-lt"/>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600" dirty="0"/>
                        <a:t>Vacuum filtration system</a:t>
                      </a:r>
                    </a:p>
                    <a:p>
                      <a:pPr marL="285750" indent="-285750">
                        <a:buFont typeface="Arial" panose="020B0604020202020204" pitchFamily="34" charset="0"/>
                        <a:buChar char="•"/>
                      </a:pPr>
                      <a:r>
                        <a:rPr lang="es-CL" altLang="es-CO" sz="1600" dirty="0" err="1"/>
                        <a:t>Filtered </a:t>
                      </a:r>
                      <a:r>
                        <a:rPr lang="es-CO" sz="1600" dirty="0" err="1"/>
                        <a:t>H₂O</a:t>
                      </a:r>
                      <a:r>
                        <a:rPr lang="es-CO" sz="1600" dirty="0"/>
                        <a:t>₂ 30% (</a:t>
                      </a:r>
                      <a:r>
                        <a:rPr lang="es-CO" sz="1600" dirty="0" err="1"/>
                        <a:t>if</a:t>
                      </a:r>
                      <a:r>
                        <a:rPr lang="es-CO" sz="1600" dirty="0"/>
                        <a:t> </a:t>
                      </a:r>
                      <a:r>
                        <a:rPr lang="es-CO" sz="1600" dirty="0" err="1"/>
                        <a:t>needed</a:t>
                      </a:r>
                      <a:r>
                        <a:rPr lang="es-CO" sz="1600" dirty="0"/>
                        <a:t>) </a:t>
                      </a:r>
                    </a:p>
                    <a:p>
                      <a:pPr marL="285750" indent="-285750">
                        <a:buFont typeface="Arial" panose="020B0604020202020204" pitchFamily="34" charset="0"/>
                        <a:buChar char="•"/>
                      </a:pPr>
                      <a:r>
                        <a:rPr lang="es-CO" sz="1600" dirty="0" err="1"/>
                        <a:t>Stereomicroscope</a:t>
                      </a:r>
                      <a:r>
                        <a:rPr lang="es-CO" sz="1600" dirty="0"/>
                        <a:t> </a:t>
                      </a:r>
                      <a:r>
                        <a:rPr lang="es-CL" altLang="es-CO" sz="1600" dirty="0" err="1">
                          <a:sym typeface="+mn-ea"/>
                        </a:rPr>
                        <a:t>(40x)</a:t>
                      </a:r>
                      <a:endParaRPr lang="es-CO" sz="1600" dirty="0"/>
                    </a:p>
                    <a:p>
                      <a:pPr marL="285750" indent="-285750">
                        <a:buFont typeface="Arial" panose="020B0604020202020204" pitchFamily="34" charset="0"/>
                        <a:buChar char="•"/>
                      </a:pPr>
                      <a:r>
                        <a:rPr lang="es-CO" sz="1600" dirty="0"/>
                        <a:t>FTIR-</a:t>
                      </a:r>
                      <a:r>
                        <a:rPr lang="es-CO" sz="1600" dirty="0" err="1"/>
                        <a:t>ATR</a:t>
                      </a:r>
                      <a:r>
                        <a:rPr lang="es-CO" sz="1600" dirty="0"/>
                        <a:t> </a:t>
                      </a:r>
                      <a:r>
                        <a:rPr lang="es-CO" sz="1600" dirty="0" err="1"/>
                        <a:t>or</a:t>
                      </a:r>
                      <a:r>
                        <a:rPr lang="es-CO" sz="1600" dirty="0"/>
                        <a:t> </a:t>
                      </a:r>
                      <a:r>
                        <a:rPr lang="es-CO" sz="1600" dirty="0" err="1"/>
                        <a:t>Raman</a:t>
                      </a:r>
                      <a:endParaRPr lang="es-CO" sz="1600" dirty="0"/>
                    </a:p>
                  </a:txBody>
                  <a:tcPr anchor="ctr"/>
                </a:tc>
                <a:extLst>
                  <a:ext uri="{0D108BD9-81ED-4DB2-BD59-A6C34878D82A}">
                    <a16:rowId xmlns:a16="http://schemas.microsoft.com/office/drawing/2014/main" val="10003"/>
                  </a:ext>
                </a:extLst>
              </a:tr>
            </a:tbl>
          </a:graphicData>
        </a:graphic>
      </p:graphicFrame>
      <p:pic>
        <p:nvPicPr>
          <p:cNvPr id="3" name="image4.jpg"/>
          <p:cNvPicPr/>
          <p:nvPr/>
        </p:nvPicPr>
        <p:blipFill>
          <a:blip r:embed="rId2"/>
          <a:srcRect/>
          <a:stretch>
            <a:fillRect/>
          </a:stretch>
        </p:blipFill>
        <p:spPr>
          <a:xfrm>
            <a:off x="5143500" y="932374"/>
            <a:ext cx="1804131" cy="1620326"/>
          </a:xfrm>
          <a:prstGeom prst="rect">
            <a:avLst/>
          </a:prstGeom>
          <a:noFill/>
          <a:ln w="12700">
            <a:solidFill>
              <a:schemeClr val="bg1">
                <a:lumMod val="50000"/>
              </a:schemeClr>
            </a:solidFill>
            <a:miter lim="800000"/>
            <a:headEnd/>
            <a:tailEnd/>
          </a:ln>
        </p:spPr>
      </p:pic>
      <p:pic>
        <p:nvPicPr>
          <p:cNvPr id="4" name="image6.jpg"/>
          <p:cNvPicPr/>
          <p:nvPr/>
        </p:nvPicPr>
        <p:blipFill>
          <a:blip r:embed="rId3"/>
          <a:srcRect r="3590"/>
          <a:stretch>
            <a:fillRect/>
          </a:stretch>
        </p:blipFill>
        <p:spPr>
          <a:xfrm>
            <a:off x="5395305" y="2445268"/>
            <a:ext cx="1552326" cy="1214633"/>
          </a:xfrm>
          <a:prstGeom prst="rect">
            <a:avLst/>
          </a:prstGeom>
          <a:noFill/>
          <a:ln w="12700">
            <a:solidFill>
              <a:schemeClr val="bg1">
                <a:lumMod val="50000"/>
              </a:schemeClr>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1135359"/>
            <a:ext cx="11603013" cy="4587281"/>
          </a:xfrm>
          <a:prstGeom prst="rect">
            <a:avLst/>
          </a:prstGeom>
        </p:spPr>
        <p:txBody>
          <a:bodyPr wrap="square">
            <a:spAutoFit/>
          </a:bodyPr>
          <a:lstStyle/>
          <a:p>
            <a:pPr algn="ctr">
              <a:spcAft>
                <a:spcPts val="600"/>
              </a:spcAft>
            </a:pPr>
            <a:r>
              <a:rPr lang="es-MX" sz="2200" b="1" dirty="0" err="1">
                <a:latin typeface="Cambria" panose="02040503050406030204" pitchFamily="18" charset="0"/>
                <a:ea typeface="Cambria" panose="02040503050406030204" pitchFamily="18" charset="0"/>
                <a:cs typeface="Times New Roman" panose="02020603050405020304" pitchFamily="18" charset="0"/>
              </a:rPr>
              <a:t>Applicable</a:t>
            </a:r>
            <a:r>
              <a:rPr lang="es-MX" sz="2200" b="1" dirty="0">
                <a:latin typeface="Cambria" panose="02040503050406030204" pitchFamily="18" charset="0"/>
                <a:ea typeface="Cambria" panose="02040503050406030204" pitchFamily="18" charset="0"/>
                <a:cs typeface="Times New Roman" panose="02020603050405020304" pitchFamily="18" charset="0"/>
              </a:rPr>
              <a:t> </a:t>
            </a:r>
            <a:r>
              <a:rPr lang="es-MX" sz="2200" b="1" dirty="0" err="1">
                <a:latin typeface="Cambria" panose="02040503050406030204" pitchFamily="18" charset="0"/>
                <a:ea typeface="Cambria" panose="02040503050406030204" pitchFamily="18" charset="0"/>
                <a:cs typeface="Times New Roman" panose="02020603050405020304" pitchFamily="18" charset="0"/>
              </a:rPr>
              <a:t>for</a:t>
            </a:r>
            <a:r>
              <a:rPr lang="es-MX" sz="2200" b="1" dirty="0">
                <a:latin typeface="Cambria" panose="02040503050406030204" pitchFamily="18" charset="0"/>
                <a:ea typeface="Cambria" panose="02040503050406030204" pitchFamily="18" charset="0"/>
                <a:cs typeface="Times New Roman" panose="02020603050405020304" pitchFamily="18" charset="0"/>
              </a:rPr>
              <a:t> </a:t>
            </a:r>
            <a:r>
              <a:rPr lang="es-MX" sz="2200" b="1" dirty="0" err="1">
                <a:latin typeface="Cambria" panose="02040503050406030204" pitchFamily="18" charset="0"/>
                <a:ea typeface="Cambria" panose="02040503050406030204" pitchFamily="18" charset="0"/>
                <a:cs typeface="Times New Roman" panose="02020603050405020304" pitchFamily="18" charset="0"/>
              </a:rPr>
              <a:t>plastic</a:t>
            </a:r>
            <a:r>
              <a:rPr lang="es-MX" sz="2200" b="1" dirty="0">
                <a:latin typeface="Cambria" panose="02040503050406030204" pitchFamily="18" charset="0"/>
                <a:ea typeface="Cambria" panose="02040503050406030204" pitchFamily="18" charset="0"/>
                <a:cs typeface="Times New Roman" panose="02020603050405020304" pitchFamily="18" charset="0"/>
              </a:rPr>
              <a:t> </a:t>
            </a:r>
            <a:r>
              <a:rPr lang="es-MX" sz="2200" b="1" dirty="0" err="1">
                <a:latin typeface="Cambria" panose="02040503050406030204" pitchFamily="18" charset="0"/>
                <a:ea typeface="Cambria" panose="02040503050406030204" pitchFamily="18" charset="0"/>
                <a:cs typeface="Times New Roman" panose="02020603050405020304" pitchFamily="18" charset="0"/>
              </a:rPr>
              <a:t>particles</a:t>
            </a:r>
            <a:r>
              <a:rPr lang="es-MX" sz="2200" b="1" dirty="0">
                <a:latin typeface="Cambria" panose="02040503050406030204" pitchFamily="18" charset="0"/>
                <a:ea typeface="Cambria" panose="02040503050406030204" pitchFamily="18" charset="0"/>
                <a:cs typeface="Times New Roman" panose="02020603050405020304" pitchFamily="18" charset="0"/>
              </a:rPr>
              <a:t> </a:t>
            </a:r>
            <a:r>
              <a:rPr lang="es-MX" sz="2200" b="1" dirty="0" err="1">
                <a:latin typeface="Cambria" panose="02040503050406030204" pitchFamily="18" charset="0"/>
                <a:ea typeface="Cambria" panose="02040503050406030204" pitchFamily="18" charset="0"/>
                <a:cs typeface="Times New Roman" panose="02020603050405020304" pitchFamily="18" charset="0"/>
              </a:rPr>
              <a:t>ranging</a:t>
            </a:r>
            <a:r>
              <a:rPr lang="es-MX" sz="2200" b="1" dirty="0">
                <a:latin typeface="Cambria" panose="02040503050406030204" pitchFamily="18" charset="0"/>
                <a:ea typeface="Cambria" panose="02040503050406030204" pitchFamily="18" charset="0"/>
                <a:cs typeface="Times New Roman" panose="02020603050405020304" pitchFamily="18" charset="0"/>
              </a:rPr>
              <a:t> </a:t>
            </a:r>
            <a:r>
              <a:rPr lang="es-MX" sz="2200" b="1" dirty="0" err="1">
                <a:latin typeface="Cambria" panose="02040503050406030204" pitchFamily="18" charset="0"/>
                <a:ea typeface="Cambria" panose="02040503050406030204" pitchFamily="18" charset="0"/>
                <a:cs typeface="Times New Roman" panose="02020603050405020304" pitchFamily="18" charset="0"/>
              </a:rPr>
              <a:t>between</a:t>
            </a:r>
            <a:r>
              <a:rPr lang="es-MX" sz="2200" b="1" dirty="0">
                <a:latin typeface="Cambria" panose="02040503050406030204" pitchFamily="18" charset="0"/>
                <a:ea typeface="Cambria" panose="02040503050406030204" pitchFamily="18" charset="0"/>
                <a:cs typeface="Times New Roman" panose="02020603050405020304" pitchFamily="18" charset="0"/>
              </a:rPr>
              <a:t> 300 </a:t>
            </a:r>
            <a:r>
              <a:rPr lang="es-MX" sz="2200" b="1" dirty="0" err="1">
                <a:latin typeface="Cambria" panose="02040503050406030204" pitchFamily="18" charset="0"/>
                <a:ea typeface="Cambria" panose="02040503050406030204" pitchFamily="18" charset="0"/>
                <a:cs typeface="Times New Roman" panose="02020603050405020304" pitchFamily="18" charset="0"/>
              </a:rPr>
              <a:t>μm</a:t>
            </a:r>
            <a:r>
              <a:rPr lang="es-MX" sz="2200" b="1" dirty="0">
                <a:latin typeface="Cambria" panose="02040503050406030204" pitchFamily="18" charset="0"/>
                <a:ea typeface="Cambria" panose="02040503050406030204" pitchFamily="18" charset="0"/>
                <a:cs typeface="Times New Roman" panose="02020603050405020304" pitchFamily="18" charset="0"/>
              </a:rPr>
              <a:t> and 5 mm</a:t>
            </a:r>
            <a:endParaRPr lang="en-US" sz="2200" b="1" dirty="0">
              <a:latin typeface="Cambria" panose="02040503050406030204" pitchFamily="18" charset="0"/>
              <a:ea typeface="Cambria" panose="02040503050406030204" pitchFamily="18" charset="0"/>
              <a:cs typeface="Times New Roman" panose="02020603050405020304" pitchFamily="18" charset="0"/>
            </a:endParaRPr>
          </a:p>
          <a:p>
            <a:pPr algn="just">
              <a:spcAft>
                <a:spcPts val="600"/>
              </a:spcAft>
            </a:pPr>
            <a:endParaRPr lang="en-US" sz="2200" dirty="0">
              <a:latin typeface="Cambria" panose="02040503050406030204" pitchFamily="18" charset="0"/>
              <a:ea typeface="Cambria" panose="02040503050406030204" pitchFamily="18" charset="0"/>
              <a:cs typeface="Times New Roman" panose="02020603050405020304" pitchFamily="18" charset="0"/>
            </a:endParaRPr>
          </a:p>
          <a:p>
            <a:pPr algn="ctr">
              <a:spcAft>
                <a:spcPts val="600"/>
              </a:spcAft>
            </a:pPr>
            <a:r>
              <a:rPr lang="en-US" sz="2200" dirty="0">
                <a:latin typeface="Cambria" panose="02040503050406030204" pitchFamily="18" charset="0"/>
                <a:ea typeface="Cambria" panose="02040503050406030204" pitchFamily="18" charset="0"/>
                <a:cs typeface="Times New Roman" panose="02020603050405020304" pitchFamily="18" charset="0"/>
              </a:rPr>
              <a:t>MP particles, 300 µm - 5 mm, density &lt; 1.2 g cm</a:t>
            </a:r>
            <a:r>
              <a:rPr lang="en-US" sz="2200" baseline="30000" dirty="0">
                <a:latin typeface="Cambria" panose="02040503050406030204" pitchFamily="18" charset="0"/>
                <a:ea typeface="Cambria" panose="02040503050406030204" pitchFamily="18" charset="0"/>
                <a:cs typeface="Times New Roman" panose="02020603050405020304" pitchFamily="18" charset="0"/>
              </a:rPr>
              <a:t>-3</a:t>
            </a:r>
            <a:r>
              <a:rPr lang="en-US" sz="2200" dirty="0">
                <a:latin typeface="Cambria" panose="02040503050406030204" pitchFamily="18" charset="0"/>
                <a:ea typeface="Cambria" panose="02040503050406030204" pitchFamily="18" charset="0"/>
                <a:cs typeface="Times New Roman" panose="02020603050405020304" pitchFamily="18" charset="0"/>
              </a:rPr>
              <a:t>, in surface (1 cm depth) beach sands (&lt;2 mm)</a:t>
            </a:r>
            <a:endParaRPr lang="es-MX" sz="2200" dirty="0">
              <a:latin typeface="Cambria" panose="02040503050406030204" pitchFamily="18" charset="0"/>
              <a:ea typeface="Cambria" panose="02040503050406030204" pitchFamily="18" charset="0"/>
              <a:cs typeface="Times New Roman" panose="02020603050405020304" pitchFamily="18" charset="0"/>
            </a:endParaRPr>
          </a:p>
          <a:p>
            <a:pPr algn="ctr">
              <a:spcAft>
                <a:spcPts val="600"/>
              </a:spcAft>
            </a:pPr>
            <a:r>
              <a:rPr 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Two size fractions: &gt;300 </a:t>
            </a:r>
            <a:r>
              <a:rPr lang="en-US" sz="2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μm</a:t>
            </a:r>
            <a:r>
              <a:rPr 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 &lt;1 mm and &gt;1 mm - &lt; 5 mm</a:t>
            </a:r>
          </a:p>
          <a:p>
            <a:pPr algn="just">
              <a:spcAft>
                <a:spcPts val="600"/>
              </a:spcAft>
            </a:pPr>
            <a:endParaRPr lang="en-US" sz="2200" dirty="0">
              <a:latin typeface="Cambria" panose="02040503050406030204" pitchFamily="18" charset="0"/>
              <a:ea typeface="Cambria" panose="02040503050406030204" pitchFamily="18" charset="0"/>
              <a:cs typeface="Times New Roman" panose="02020603050405020304" pitchFamily="18" charset="0"/>
            </a:endParaRPr>
          </a:p>
          <a:p>
            <a:pPr algn="just">
              <a:spcAft>
                <a:spcPts val="600"/>
              </a:spcAft>
            </a:pPr>
            <a:r>
              <a:rPr lang="en-US" sz="2200" dirty="0">
                <a:latin typeface="Cambria" panose="02040503050406030204" pitchFamily="18" charset="0"/>
                <a:ea typeface="Cambria" panose="02040503050406030204" pitchFamily="18" charset="0"/>
                <a:cs typeface="Times New Roman" panose="02020603050405020304" pitchFamily="18" charset="0"/>
              </a:rPr>
              <a:t>The analysis of MPs includes:</a:t>
            </a:r>
          </a:p>
          <a:p>
            <a:pPr marL="358775" indent="358775" algn="just">
              <a:spcAft>
                <a:spcPts val="600"/>
              </a:spcAft>
              <a:buFont typeface="Arial" panose="020B0604020202020204" pitchFamily="34" charset="0"/>
              <a:buChar char="•"/>
            </a:pPr>
            <a:r>
              <a:rPr lang="en-US" sz="2200" dirty="0">
                <a:latin typeface="Cambria" panose="02040503050406030204" pitchFamily="18" charset="0"/>
                <a:ea typeface="Cambria" panose="02040503050406030204" pitchFamily="18" charset="0"/>
                <a:cs typeface="Times New Roman" panose="02020603050405020304" pitchFamily="18" charset="0"/>
              </a:rPr>
              <a:t>sample collection</a:t>
            </a:r>
          </a:p>
          <a:p>
            <a:pPr marL="358775" indent="358775" algn="just">
              <a:spcAft>
                <a:spcPts val="600"/>
              </a:spcAft>
              <a:buFont typeface="Arial" panose="020B0604020202020204" pitchFamily="34" charset="0"/>
              <a:buChar char="•"/>
            </a:pPr>
            <a:r>
              <a:rPr lang="en-US" sz="2200" dirty="0">
                <a:latin typeface="Cambria" panose="02040503050406030204" pitchFamily="18" charset="0"/>
                <a:ea typeface="Cambria" panose="02040503050406030204" pitchFamily="18" charset="0"/>
                <a:cs typeface="Times New Roman" panose="02020603050405020304" pitchFamily="18" charset="0"/>
              </a:rPr>
              <a:t>dry sieving techniques</a:t>
            </a:r>
          </a:p>
          <a:p>
            <a:pPr marL="358775" indent="358775" algn="just">
              <a:spcAft>
                <a:spcPts val="600"/>
              </a:spcAft>
              <a:buFont typeface="Arial" panose="020B0604020202020204" pitchFamily="34" charset="0"/>
              <a:buChar char="•"/>
            </a:pPr>
            <a:r>
              <a:rPr lang="en-US" sz="2200" dirty="0">
                <a:latin typeface="Cambria" panose="02040503050406030204" pitchFamily="18" charset="0"/>
                <a:ea typeface="Cambria" panose="02040503050406030204" pitchFamily="18" charset="0"/>
                <a:cs typeface="Times New Roman" panose="02020603050405020304" pitchFamily="18" charset="0"/>
              </a:rPr>
              <a:t>density separation (NaCl solution, 1.2 g cm</a:t>
            </a:r>
            <a:r>
              <a:rPr lang="en-US" sz="2200" baseline="30000" dirty="0">
                <a:latin typeface="Cambria" panose="02040503050406030204" pitchFamily="18" charset="0"/>
                <a:ea typeface="Cambria" panose="02040503050406030204" pitchFamily="18" charset="0"/>
                <a:cs typeface="Times New Roman" panose="02020603050405020304" pitchFamily="18" charset="0"/>
              </a:rPr>
              <a:t>-3</a:t>
            </a:r>
            <a:r>
              <a:rPr lang="en-US" sz="2200" dirty="0">
                <a:latin typeface="Cambria" panose="02040503050406030204" pitchFamily="18" charset="0"/>
                <a:ea typeface="Cambria" panose="02040503050406030204" pitchFamily="18" charset="0"/>
                <a:cs typeface="Times New Roman" panose="02020603050405020304" pitchFamily="18" charset="0"/>
              </a:rPr>
              <a:t>)</a:t>
            </a:r>
          </a:p>
          <a:p>
            <a:pPr marL="358775" indent="358775" algn="just">
              <a:spcAft>
                <a:spcPts val="600"/>
              </a:spcAft>
              <a:buFont typeface="Arial" panose="020B0604020202020204" pitchFamily="34" charset="0"/>
              <a:buChar char="•"/>
            </a:pPr>
            <a:r>
              <a:rPr lang="en-US" sz="2200" dirty="0">
                <a:latin typeface="Cambria" panose="02040503050406030204" pitchFamily="18" charset="0"/>
                <a:ea typeface="Cambria" panose="02040503050406030204" pitchFamily="18" charset="0"/>
                <a:cs typeface="Times New Roman" panose="02020603050405020304" pitchFamily="18" charset="0"/>
              </a:rPr>
              <a:t>organic matter removal (H</a:t>
            </a:r>
            <a:r>
              <a:rPr lang="en-US" sz="2200" baseline="-25000" dirty="0">
                <a:latin typeface="Cambria" panose="02040503050406030204" pitchFamily="18" charset="0"/>
                <a:ea typeface="Cambria" panose="02040503050406030204" pitchFamily="18" charset="0"/>
                <a:cs typeface="Times New Roman" panose="02020603050405020304" pitchFamily="18" charset="0"/>
              </a:rPr>
              <a:t>2</a:t>
            </a:r>
            <a:r>
              <a:rPr lang="en-US" sz="2200" dirty="0">
                <a:latin typeface="Cambria" panose="02040503050406030204" pitchFamily="18" charset="0"/>
                <a:ea typeface="Cambria" panose="02040503050406030204" pitchFamily="18" charset="0"/>
                <a:cs typeface="Times New Roman" panose="02020603050405020304" pitchFamily="18" charset="0"/>
              </a:rPr>
              <a:t>O</a:t>
            </a:r>
            <a:r>
              <a:rPr lang="en-US" sz="2200" baseline="-25000" dirty="0">
                <a:latin typeface="Cambria" panose="02040503050406030204" pitchFamily="18" charset="0"/>
                <a:ea typeface="Cambria" panose="02040503050406030204" pitchFamily="18" charset="0"/>
                <a:cs typeface="Times New Roman" panose="02020603050405020304" pitchFamily="18" charset="0"/>
              </a:rPr>
              <a:t>2</a:t>
            </a:r>
            <a:r>
              <a:rPr lang="en-US" sz="2200" dirty="0">
                <a:latin typeface="Cambria" panose="02040503050406030204" pitchFamily="18" charset="0"/>
                <a:ea typeface="Cambria" panose="02040503050406030204" pitchFamily="18" charset="0"/>
                <a:cs typeface="Times New Roman" panose="02020603050405020304" pitchFamily="18" charset="0"/>
              </a:rPr>
              <a:t>, 30 %)</a:t>
            </a:r>
          </a:p>
          <a:p>
            <a:pPr marL="358775" indent="358775" algn="just">
              <a:spcAft>
                <a:spcPts val="600"/>
              </a:spcAft>
              <a:buFont typeface="Arial" panose="020B0604020202020204" pitchFamily="34" charset="0"/>
              <a:buChar char="•"/>
            </a:pPr>
            <a:r>
              <a:rPr lang="en-US" sz="2200" dirty="0">
                <a:latin typeface="Cambria" panose="02040503050406030204" pitchFamily="18" charset="0"/>
                <a:ea typeface="Cambria" panose="02040503050406030204" pitchFamily="18" charset="0"/>
                <a:cs typeface="Times New Roman" panose="02020603050405020304" pitchFamily="18" charset="0"/>
              </a:rPr>
              <a:t>counting of primary, secondary and total MPs under a dissecting microscope</a:t>
            </a:r>
            <a:endParaRPr lang="es-MX" sz="2200" dirty="0">
              <a:latin typeface="Cambria" panose="02040503050406030204" pitchFamily="18" charset="0"/>
              <a:ea typeface="Cambria" panose="02040503050406030204" pitchFamily="18" charset="0"/>
              <a:cs typeface="Times New Roman" panose="02020603050405020304" pitchFamily="18" charset="0"/>
            </a:endParaRPr>
          </a:p>
        </p:txBody>
      </p:sp>
      <p:sp>
        <p:nvSpPr>
          <p:cNvPr id="6" name="Rectángulo 5"/>
          <p:cNvSpPr/>
          <p:nvPr/>
        </p:nvSpPr>
        <p:spPr>
          <a:xfrm>
            <a:off x="-333920" y="-50800"/>
            <a:ext cx="11603012" cy="1261884"/>
          </a:xfrm>
          <a:prstGeom prst="rect">
            <a:avLst/>
          </a:prstGeom>
        </p:spPr>
        <p:txBody>
          <a:bodyPr wrap="square">
            <a:spAutoFit/>
          </a:bodyPr>
          <a:lstStyle/>
          <a:p>
            <a:pPr algn="ctr"/>
            <a:r>
              <a:rPr lang="es-CO" sz="4000" b="1" dirty="0"/>
              <a:t>REMARCO-MP-P-01 </a:t>
            </a:r>
            <a:r>
              <a:rPr lang="en-US" sz="3600" dirty="0">
                <a:solidFill>
                  <a:schemeClr val="accent1"/>
                </a:solidFill>
                <a:latin typeface="Cambria" panose="02040503050406030204" pitchFamily="18" charset="0"/>
                <a:ea typeface="Cambria" panose="02040503050406030204" pitchFamily="18" charset="0"/>
                <a:cs typeface="Times New Roman" panose="02020603050405020304" pitchFamily="18" charset="0"/>
              </a:rPr>
              <a:t>Abundance of MP particles in beach sands</a:t>
            </a:r>
            <a:endParaRPr lang="es-MX" sz="4000" dirty="0">
              <a:solidFill>
                <a:schemeClr val="accent1"/>
              </a:solidFill>
            </a:endParaRPr>
          </a:p>
        </p:txBody>
      </p:sp>
      <p:grpSp>
        <p:nvGrpSpPr>
          <p:cNvPr id="7" name="Grupo 6"/>
          <p:cNvGrpSpPr/>
          <p:nvPr/>
        </p:nvGrpSpPr>
        <p:grpSpPr>
          <a:xfrm>
            <a:off x="6283485" y="3285573"/>
            <a:ext cx="5781515" cy="1959527"/>
            <a:chOff x="4626634" y="2851775"/>
            <a:chExt cx="7429386" cy="2749001"/>
          </a:xfrm>
        </p:grpSpPr>
        <p:grpSp>
          <p:nvGrpSpPr>
            <p:cNvPr id="8" name="Grupo 7"/>
            <p:cNvGrpSpPr/>
            <p:nvPr/>
          </p:nvGrpSpPr>
          <p:grpSpPr>
            <a:xfrm>
              <a:off x="4626634" y="2851775"/>
              <a:ext cx="4291335" cy="2749001"/>
              <a:chOff x="332036" y="2077540"/>
              <a:chExt cx="5112184" cy="3240000"/>
            </a:xfrm>
          </p:grpSpPr>
          <p:pic>
            <p:nvPicPr>
              <p:cNvPr id="10" name="Imagen 9" descr="D:\Misión Experto Manual REMARCO MP 2023\Normas editoriales IAEA\Fotos procedimientos MP REMARCO\Editadas\20230303_114020.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4456" y="2077540"/>
                <a:ext cx="3019764" cy="3240000"/>
              </a:xfrm>
              <a:prstGeom prst="rect">
                <a:avLst/>
              </a:prstGeom>
              <a:noFill/>
              <a:ln w="12700">
                <a:solidFill>
                  <a:schemeClr val="bg1">
                    <a:lumMod val="50000"/>
                  </a:schemeClr>
                </a:solidFill>
                <a:miter lim="800000"/>
                <a:headEnd/>
                <a:tailEnd/>
              </a:ln>
            </p:spPr>
          </p:pic>
          <p:pic>
            <p:nvPicPr>
              <p:cNvPr id="11" name="Imagen 10" descr="D:\Misión Experto Manual REMARCO MP 2023\Normas editoriales IAEA\Fotos procedimientos MP REMARCO\Editadas\20230309_120327.jpg"/>
              <p:cNvPicPr>
                <a:picLocks noChangeAspect="1"/>
              </p:cNvPicPr>
              <p:nvPr/>
            </p:nvPicPr>
            <p:blipFill rotWithShape="1">
              <a:blip r:embed="rId4" cstate="print">
                <a:extLst>
                  <a:ext uri="{28A0092B-C50C-407E-A947-70E740481C1C}">
                    <a14:useLocalDpi xmlns:a14="http://schemas.microsoft.com/office/drawing/2010/main" val="0"/>
                  </a:ext>
                </a:extLst>
              </a:blip>
              <a:srcRect r="8527" b="1970"/>
              <a:stretch>
                <a:fillRect/>
              </a:stretch>
            </p:blipFill>
            <p:spPr bwMode="auto">
              <a:xfrm>
                <a:off x="332036" y="2077540"/>
                <a:ext cx="2092420" cy="3240000"/>
              </a:xfrm>
              <a:prstGeom prst="rect">
                <a:avLst/>
              </a:prstGeom>
              <a:noFill/>
              <a:ln w="12700">
                <a:solidFill>
                  <a:schemeClr val="bg1">
                    <a:lumMod val="50000"/>
                  </a:schemeClr>
                </a:solidFill>
                <a:miter lim="800000"/>
                <a:headEnd/>
                <a:tailEnd/>
              </a:ln>
            </p:spPr>
          </p:pic>
        </p:grpSp>
        <p:pic>
          <p:nvPicPr>
            <p:cNvPr id="9" name="Imagen 8" descr="D:\Misión Experto Manual REMARCO MP 2023\Normas editoriales IAEA\Fotos procedimientos MP REMARCO\Editadas\20230303_121318.jpg"/>
            <p:cNvPicPr>
              <a:picLocks noChangeAspect="1"/>
            </p:cNvPicPr>
            <p:nvPr/>
          </p:nvPicPr>
          <p:blipFill rotWithShape="1">
            <a:blip r:embed="rId5" cstate="print">
              <a:extLst>
                <a:ext uri="{28A0092B-C50C-407E-A947-70E740481C1C}">
                  <a14:useLocalDpi xmlns:a14="http://schemas.microsoft.com/office/drawing/2010/main" val="0"/>
                </a:ext>
              </a:extLst>
            </a:blip>
            <a:srcRect t="9615" r="3884" b="9671"/>
            <a:stretch>
              <a:fillRect/>
            </a:stretch>
          </p:blipFill>
          <p:spPr bwMode="auto">
            <a:xfrm>
              <a:off x="8775747" y="2851775"/>
              <a:ext cx="3280273" cy="2749001"/>
            </a:xfrm>
            <a:prstGeom prst="rect">
              <a:avLst/>
            </a:prstGeom>
            <a:noFill/>
            <a:ln w="12700">
              <a:solidFill>
                <a:schemeClr val="bg1">
                  <a:lumMod val="50000"/>
                </a:schemeClr>
              </a:solidFill>
              <a:miter lim="800000"/>
              <a:headEnd/>
              <a:tailEnd/>
            </a:ln>
          </p:spPr>
        </p:pic>
      </p:gr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5981" y="1"/>
            <a:ext cx="11223586" cy="6112443"/>
          </a:xfrm>
          <a:prstGeom prst="rect">
            <a:avLst/>
          </a:prstGeom>
        </p:spPr>
        <p:txBody>
          <a:bodyPr wrap="square">
            <a:spAutoFit/>
          </a:bodyPr>
          <a:lstStyle/>
          <a:p>
            <a:pPr algn="just">
              <a:lnSpc>
                <a:spcPct val="107000"/>
              </a:lnSpc>
            </a:pPr>
            <a:r>
              <a:rPr lang="en-US" sz="2000" b="1" dirty="0">
                <a:solidFill>
                  <a:schemeClr val="accent1"/>
                </a:solidFill>
                <a:latin typeface="Cambria" panose="02040503050406030204" pitchFamily="18" charset="0"/>
                <a:ea typeface="Cambria" panose="02040503050406030204" pitchFamily="18" charset="0"/>
                <a:cs typeface="Times New Roman" panose="02020603050405020304" pitchFamily="18" charset="0"/>
              </a:rPr>
              <a:t>Selection of the sampling site</a:t>
            </a:r>
          </a:p>
          <a:p>
            <a:pPr algn="just">
              <a:lnSpc>
                <a:spcPct val="107000"/>
              </a:lnSpc>
            </a:pPr>
            <a:r>
              <a:rPr lang="en-US" sz="2000" dirty="0">
                <a:latin typeface="Cambria" panose="02040503050406030204" pitchFamily="18" charset="0"/>
                <a:ea typeface="Cambria" panose="02040503050406030204" pitchFamily="18" charset="0"/>
                <a:cs typeface="Times New Roman" panose="02020603050405020304" pitchFamily="18" charset="0"/>
              </a:rPr>
              <a:t>The distribution and abundance of MPs are influenced by seasonal changes, natural events, and anthropogenic activities </a:t>
            </a:r>
          </a:p>
          <a:p>
            <a:pPr algn="just">
              <a:lnSpc>
                <a:spcPct val="107000"/>
              </a:lnSpc>
            </a:pPr>
            <a:r>
              <a:rPr lang="en-US" sz="2000" dirty="0">
                <a:latin typeface="Cambria" panose="02040503050406030204" pitchFamily="18" charset="0"/>
                <a:ea typeface="Cambria" panose="02040503050406030204" pitchFamily="18" charset="0"/>
                <a:cs typeface="Times New Roman" panose="02020603050405020304" pitchFamily="18" charset="0"/>
              </a:rPr>
              <a:t>Consider land use (natural, rural or urban) of the surroundings</a:t>
            </a:r>
          </a:p>
          <a:p>
            <a:pPr algn="just">
              <a:lnSpc>
                <a:spcPct val="107000"/>
              </a:lnSpc>
            </a:pPr>
            <a:r>
              <a:rPr lang="en-US" sz="2000" dirty="0">
                <a:latin typeface="Cambria" panose="02040503050406030204" pitchFamily="18" charset="0"/>
                <a:ea typeface="Cambria" panose="02040503050406030204" pitchFamily="18" charset="0"/>
                <a:cs typeface="Times New Roman" panose="02020603050405020304" pitchFamily="18" charset="0"/>
              </a:rPr>
              <a:t>Proximity of wastewater discharges, storm drains, tourism and fishing activities along the coastline</a:t>
            </a:r>
          </a:p>
          <a:p>
            <a:pPr algn="just">
              <a:lnSpc>
                <a:spcPct val="107000"/>
              </a:lnSpc>
            </a:pPr>
            <a:r>
              <a:rPr lang="en-US" sz="2000" dirty="0">
                <a:latin typeface="Cambria" panose="02040503050406030204" pitchFamily="18" charset="0"/>
                <a:ea typeface="Cambria" panose="02040503050406030204" pitchFamily="18" charset="0"/>
                <a:cs typeface="Times New Roman" panose="02020603050405020304" pitchFamily="18" charset="0"/>
              </a:rPr>
              <a:t>Meteorological conditions (e.g., waves, wind speed, or storm events on previous days)</a:t>
            </a:r>
          </a:p>
          <a:p>
            <a:pPr algn="just">
              <a:lnSpc>
                <a:spcPct val="107000"/>
              </a:lnSpc>
            </a:pPr>
            <a:endParaRPr lang="es-MX" sz="2000" dirty="0">
              <a:latin typeface="Cambria" panose="02040503050406030204" pitchFamily="18" charset="0"/>
              <a:ea typeface="Cambria" panose="02040503050406030204" pitchFamily="18" charset="0"/>
              <a:cs typeface="Times New Roman" panose="02020603050405020304" pitchFamily="18" charset="0"/>
            </a:endParaRPr>
          </a:p>
          <a:p>
            <a:pPr algn="just">
              <a:lnSpc>
                <a:spcPct val="107000"/>
              </a:lnSpc>
            </a:pPr>
            <a:r>
              <a:rPr lang="en-US" sz="2000" b="1" dirty="0">
                <a:solidFill>
                  <a:schemeClr val="accent1"/>
                </a:solidFill>
                <a:latin typeface="Cambria" panose="02040503050406030204" pitchFamily="18" charset="0"/>
                <a:ea typeface="Cambria" panose="02040503050406030204" pitchFamily="18" charset="0"/>
                <a:cs typeface="Times New Roman" panose="02020603050405020304" pitchFamily="18" charset="0"/>
              </a:rPr>
              <a:t>Collection of sand samples</a:t>
            </a:r>
            <a:endParaRPr lang="es-MX" sz="2000" b="1" dirty="0">
              <a:solidFill>
                <a:schemeClr val="accent1"/>
              </a:solidFill>
              <a:latin typeface="Cambria" panose="02040503050406030204" pitchFamily="18" charset="0"/>
              <a:ea typeface="Cambria" panose="02040503050406030204" pitchFamily="18" charset="0"/>
              <a:cs typeface="Times New Roman" panose="02020603050405020304" pitchFamily="18" charset="0"/>
            </a:endParaRPr>
          </a:p>
          <a:p>
            <a:pPr marL="342900" indent="-342900">
              <a:buFont typeface="Cambria" panose="02040503050406030204" pitchFamily="18" charset="0"/>
              <a:buChar char="∙"/>
            </a:pPr>
            <a:r>
              <a:rPr lang="en-US" sz="2000" dirty="0">
                <a:latin typeface="Cambria" panose="02040503050406030204" pitchFamily="18" charset="0"/>
                <a:ea typeface="Cambria" panose="02040503050406030204" pitchFamily="18" charset="0"/>
                <a:cs typeface="Times New Roman" panose="02020603050405020304" pitchFamily="18" charset="0"/>
              </a:rPr>
              <a:t>mark the sample collection area</a:t>
            </a:r>
          </a:p>
          <a:p>
            <a:pPr marL="342900" indent="-342900">
              <a:buFont typeface="Cambria" panose="02040503050406030204" pitchFamily="18" charset="0"/>
              <a:buChar char="∙"/>
            </a:pPr>
            <a:r>
              <a:rPr lang="en-US" sz="2000" dirty="0">
                <a:latin typeface="Cambria" panose="02040503050406030204" pitchFamily="18" charset="0"/>
                <a:ea typeface="Cambria" panose="02040503050406030204" pitchFamily="18" charset="0"/>
                <a:cs typeface="Times New Roman" panose="02020603050405020304" pitchFamily="18" charset="0"/>
              </a:rPr>
              <a:t>100 m-long transect parallel to the shoreline</a:t>
            </a:r>
          </a:p>
          <a:p>
            <a:r>
              <a:rPr lang="en-US" sz="2000" b="1" i="1" dirty="0">
                <a:latin typeface="Cambria" panose="02040503050406030204" pitchFamily="18" charset="0"/>
                <a:ea typeface="Cambria" panose="02040503050406030204" pitchFamily="18" charset="0"/>
                <a:cs typeface="Times New Roman" panose="02020603050405020304" pitchFamily="18" charset="0"/>
              </a:rPr>
              <a:t>above</a:t>
            </a:r>
            <a:r>
              <a:rPr lang="en-US" sz="2000" dirty="0">
                <a:latin typeface="Cambria" panose="02040503050406030204" pitchFamily="18" charset="0"/>
                <a:ea typeface="Cambria" panose="02040503050406030204" pitchFamily="18" charset="0"/>
                <a:cs typeface="Times New Roman" panose="02020603050405020304" pitchFamily="18" charset="0"/>
              </a:rPr>
              <a:t> high tide line of the daily tidal cycle</a:t>
            </a:r>
          </a:p>
          <a:p>
            <a:pPr marL="342900" indent="-342900">
              <a:buFont typeface="Cambria" panose="02040503050406030204" pitchFamily="18" charset="0"/>
              <a:buChar char="∙"/>
            </a:pPr>
            <a:r>
              <a:rPr lang="en-US" sz="2000" dirty="0">
                <a:latin typeface="Cambria" panose="02040503050406030204" pitchFamily="18" charset="0"/>
                <a:ea typeface="Cambria" panose="02040503050406030204" pitchFamily="18" charset="0"/>
                <a:cs typeface="Times New Roman" panose="02020603050405020304" pitchFamily="18" charset="0"/>
              </a:rPr>
              <a:t>place a 50 x 50 cm, 1 cm thick quadrat</a:t>
            </a:r>
          </a:p>
          <a:p>
            <a:r>
              <a:rPr lang="en-US" sz="2000" dirty="0">
                <a:latin typeface="Cambria" panose="02040503050406030204" pitchFamily="18" charset="0"/>
                <a:ea typeface="Cambria" panose="02040503050406030204" pitchFamily="18" charset="0"/>
                <a:cs typeface="Times New Roman" panose="02020603050405020304" pitchFamily="18" charset="0"/>
              </a:rPr>
              <a:t>(4 sections, 25 x 25 cm), every 20 m along the transect</a:t>
            </a:r>
          </a:p>
          <a:p>
            <a:pPr marL="342900" indent="-342900">
              <a:buFont typeface="Cambria" panose="02040503050406030204" pitchFamily="18" charset="0"/>
              <a:buChar char="∙"/>
            </a:pPr>
            <a:r>
              <a:rPr lang="en-US" sz="2000" dirty="0">
                <a:latin typeface="Cambria" panose="02040503050406030204" pitchFamily="18" charset="0"/>
                <a:ea typeface="Cambria" panose="02040503050406030204" pitchFamily="18" charset="0"/>
                <a:cs typeface="Times New Roman" panose="02020603050405020304" pitchFamily="18" charset="0"/>
              </a:rPr>
              <a:t>sample after high tide</a:t>
            </a:r>
          </a:p>
          <a:p>
            <a:pPr marL="342900" indent="-342900">
              <a:buFont typeface="Cambria" panose="02040503050406030204" pitchFamily="18" charset="0"/>
              <a:buChar char="∙"/>
            </a:pPr>
            <a:r>
              <a:rPr lang="en-US" sz="2000" dirty="0">
                <a:latin typeface="Cambria" panose="02040503050406030204" pitchFamily="18" charset="0"/>
                <a:ea typeface="Cambria" panose="02040503050406030204" pitchFamily="18" charset="0"/>
                <a:cs typeface="Times New Roman" panose="02020603050405020304" pitchFamily="18" charset="0"/>
              </a:rPr>
              <a:t>5 samples to be treated as replicates (R1 to R5)</a:t>
            </a:r>
          </a:p>
          <a:p>
            <a:endParaRPr lang="en-US" sz="2000" dirty="0">
              <a:latin typeface="Cambria" panose="02040503050406030204" pitchFamily="18" charset="0"/>
              <a:ea typeface="Cambria" panose="02040503050406030204" pitchFamily="18" charset="0"/>
              <a:cs typeface="Times New Roman" panose="02020603050405020304" pitchFamily="18" charset="0"/>
            </a:endParaRPr>
          </a:p>
          <a:p>
            <a:r>
              <a:rPr lang="en-US" sz="2000" dirty="0">
                <a:latin typeface="Cambria" panose="02040503050406030204" pitchFamily="18" charset="0"/>
                <a:ea typeface="Cambria" panose="02040503050406030204" pitchFamily="18" charset="0"/>
                <a:cs typeface="Times New Roman" panose="02020603050405020304" pitchFamily="18" charset="0"/>
              </a:rPr>
              <a:t>the section of the quadrat to be chosen randomly  </a:t>
            </a:r>
          </a:p>
          <a:p>
            <a:pPr indent="360680"/>
            <a:r>
              <a:rPr lang="en-US" sz="2000" b="1" i="1" dirty="0">
                <a:latin typeface="Cambria" panose="02040503050406030204" pitchFamily="18" charset="0"/>
                <a:ea typeface="Cambria" panose="02040503050406030204" pitchFamily="18" charset="0"/>
                <a:cs typeface="Times New Roman" panose="02020603050405020304" pitchFamily="18" charset="0"/>
              </a:rPr>
              <a:t>before</a:t>
            </a:r>
            <a:r>
              <a:rPr lang="en-US" sz="2000" dirty="0">
                <a:latin typeface="Cambria" panose="02040503050406030204" pitchFamily="18" charset="0"/>
                <a:ea typeface="Cambria" panose="02040503050406030204" pitchFamily="18" charset="0"/>
                <a:cs typeface="Times New Roman" panose="02020603050405020304" pitchFamily="18" charset="0"/>
              </a:rPr>
              <a:t> sampling activities</a:t>
            </a:r>
          </a:p>
          <a:p>
            <a:pPr indent="360680"/>
            <a:endParaRPr lang="es-MX" sz="2000" dirty="0">
              <a:latin typeface="Cambria" panose="02040503050406030204" pitchFamily="18" charset="0"/>
              <a:ea typeface="Cambria" panose="02040503050406030204" pitchFamily="18" charset="0"/>
            </a:endParaRPr>
          </a:p>
        </p:txBody>
      </p:sp>
      <p:pic>
        <p:nvPicPr>
          <p:cNvPr id="11" name="image13.png" descr="A diagram of a water cycle&#10;&#10;Description automatically generated"/>
          <p:cNvPicPr/>
          <p:nvPr/>
        </p:nvPicPr>
        <p:blipFill>
          <a:blip r:embed="rId2"/>
          <a:srcRect/>
          <a:stretch>
            <a:fillRect/>
          </a:stretch>
        </p:blipFill>
        <p:spPr>
          <a:xfrm>
            <a:off x="6355338" y="2071001"/>
            <a:ext cx="5493431" cy="354123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1335" y="170708"/>
            <a:ext cx="4165166" cy="5480958"/>
          </a:xfrm>
          <a:prstGeom prst="rect">
            <a:avLst/>
          </a:prstGeom>
          <a:noFill/>
          <a:ln>
            <a:noFill/>
          </a:ln>
        </p:spPr>
      </p:pic>
      <p:pic>
        <p:nvPicPr>
          <p:cNvPr id="4" name="image3.jpg"/>
          <p:cNvPicPr/>
          <p:nvPr/>
        </p:nvPicPr>
        <p:blipFill>
          <a:blip r:embed="rId3" cstate="print">
            <a:extLst>
              <a:ext uri="{28A0092B-C50C-407E-A947-70E740481C1C}">
                <a14:useLocalDpi xmlns:a14="http://schemas.microsoft.com/office/drawing/2010/main" val="0"/>
              </a:ext>
            </a:extLst>
          </a:blip>
          <a:srcRect/>
          <a:stretch>
            <a:fillRect/>
          </a:stretch>
        </p:blipFill>
        <p:spPr>
          <a:xfrm>
            <a:off x="379672" y="591173"/>
            <a:ext cx="6738071" cy="4970229"/>
          </a:xfrm>
          <a:prstGeom prst="rect">
            <a:avLst/>
          </a:prstGeom>
          <a:noFill/>
          <a:ln w="12700">
            <a:solidFill>
              <a:schemeClr val="bg1">
                <a:lumMod val="50000"/>
              </a:schemeClr>
            </a:solidFill>
            <a:miter lim="800000"/>
            <a:headEnd/>
            <a:tailEnd/>
          </a:ln>
        </p:spPr>
      </p:pic>
      <p:sp>
        <p:nvSpPr>
          <p:cNvPr id="5" name="Rectángulo 4"/>
          <p:cNvSpPr/>
          <p:nvPr/>
        </p:nvSpPr>
        <p:spPr>
          <a:xfrm>
            <a:off x="-733894" y="0"/>
            <a:ext cx="9300120" cy="584775"/>
          </a:xfrm>
          <a:prstGeom prst="rect">
            <a:avLst/>
          </a:prstGeom>
        </p:spPr>
        <p:txBody>
          <a:bodyPr wrap="square">
            <a:spAutoFit/>
          </a:bodyPr>
          <a:lstStyle/>
          <a:p>
            <a:pPr algn="ctr"/>
            <a:r>
              <a:rPr lang="es-CO" sz="2400" b="1" dirty="0"/>
              <a:t>REMARCO-MP-P-01</a:t>
            </a:r>
            <a:r>
              <a:rPr lang="es-CO" sz="3200" b="1" dirty="0"/>
              <a:t> </a:t>
            </a:r>
            <a:r>
              <a:rPr lang="en-US" sz="2000" dirty="0">
                <a:solidFill>
                  <a:schemeClr val="accent1"/>
                </a:solidFill>
                <a:latin typeface="Cambria" panose="02040503050406030204" pitchFamily="18" charset="0"/>
                <a:ea typeface="Cambria" panose="02040503050406030204" pitchFamily="18" charset="0"/>
                <a:cs typeface="Times New Roman" panose="02020603050405020304" pitchFamily="18" charset="0"/>
              </a:rPr>
              <a:t>Abundance of MP particles in beach sands</a:t>
            </a:r>
            <a:endParaRPr lang="es-MX" sz="3200" dirty="0">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466" y="600738"/>
            <a:ext cx="3679992" cy="1082749"/>
          </a:xfrm>
        </p:spPr>
        <p:txBody>
          <a:bodyPr>
            <a:noAutofit/>
          </a:bodyPr>
          <a:lstStyle/>
          <a:p>
            <a:pPr algn="ctr"/>
            <a:r>
              <a:rPr lang="en-US" sz="2400" b="1" dirty="0">
                <a:solidFill>
                  <a:schemeClr val="accent1">
                    <a:lumMod val="50000"/>
                  </a:schemeClr>
                </a:solidFill>
                <a:latin typeface="Calibri" panose="020F0502020204030204" pitchFamily="34" charset="0"/>
                <a:cs typeface="Calibri" panose="020F0502020204030204" pitchFamily="34" charset="0"/>
              </a:rPr>
              <a:t>Procedure for assessment of microplastic abundance in beach sand</a:t>
            </a:r>
            <a:endParaRPr lang="es-CO" sz="2400" b="1" dirty="0">
              <a:solidFill>
                <a:schemeClr val="accent1">
                  <a:lumMod val="50000"/>
                </a:schemeClr>
              </a:solidFill>
              <a:latin typeface="Calibri" panose="020F0502020204030204" pitchFamily="34" charset="0"/>
              <a:cs typeface="Calibri" panose="020F0502020204030204" pitchFamily="34" charset="0"/>
            </a:endParaRPr>
          </a:p>
        </p:txBody>
      </p:sp>
      <p:sp>
        <p:nvSpPr>
          <p:cNvPr id="4" name="Elipse 3"/>
          <p:cNvSpPr/>
          <p:nvPr/>
        </p:nvSpPr>
        <p:spPr>
          <a:xfrm>
            <a:off x="4074045" y="255757"/>
            <a:ext cx="4043910" cy="528404"/>
          </a:xfrm>
          <a:prstGeom prst="ellipse">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accent1">
                    <a:lumMod val="50000"/>
                  </a:schemeClr>
                </a:solidFill>
              </a:rPr>
              <a:t>Surface </a:t>
            </a:r>
            <a:r>
              <a:rPr lang="es-CO" dirty="0" err="1">
                <a:solidFill>
                  <a:schemeClr val="accent1">
                    <a:lumMod val="50000"/>
                  </a:schemeClr>
                </a:solidFill>
              </a:rPr>
              <a:t>sand</a:t>
            </a:r>
            <a:r>
              <a:rPr lang="es-CO" dirty="0">
                <a:solidFill>
                  <a:schemeClr val="accent1">
                    <a:lumMod val="50000"/>
                  </a:schemeClr>
                </a:solidFill>
              </a:rPr>
              <a:t> </a:t>
            </a:r>
            <a:r>
              <a:rPr lang="es-CO" dirty="0" err="1">
                <a:solidFill>
                  <a:schemeClr val="accent1">
                    <a:lumMod val="50000"/>
                  </a:schemeClr>
                </a:solidFill>
              </a:rPr>
              <a:t>sampling</a:t>
            </a:r>
            <a:r>
              <a:rPr lang="es-CO" dirty="0">
                <a:solidFill>
                  <a:schemeClr val="accent1">
                    <a:lumMod val="50000"/>
                  </a:schemeClr>
                </a:solidFill>
              </a:rPr>
              <a:t> </a:t>
            </a:r>
          </a:p>
          <a:p>
            <a:pPr algn="ctr"/>
            <a:r>
              <a:rPr lang="es-CO" dirty="0">
                <a:solidFill>
                  <a:schemeClr val="accent1">
                    <a:lumMod val="50000"/>
                  </a:schemeClr>
                </a:solidFill>
              </a:rPr>
              <a:t>(5 </a:t>
            </a:r>
            <a:r>
              <a:rPr lang="es-CO" dirty="0" err="1">
                <a:solidFill>
                  <a:schemeClr val="accent1">
                    <a:lumMod val="50000"/>
                  </a:schemeClr>
                </a:solidFill>
              </a:rPr>
              <a:t>replicates</a:t>
            </a:r>
            <a:r>
              <a:rPr lang="es-CO" dirty="0">
                <a:solidFill>
                  <a:schemeClr val="accent1">
                    <a:lumMod val="50000"/>
                  </a:schemeClr>
                </a:solidFill>
              </a:rPr>
              <a:t> of 25 x 25 cm)</a:t>
            </a:r>
          </a:p>
        </p:txBody>
      </p:sp>
      <p:sp>
        <p:nvSpPr>
          <p:cNvPr id="5" name="Rectángulo 4"/>
          <p:cNvSpPr/>
          <p:nvPr/>
        </p:nvSpPr>
        <p:spPr>
          <a:xfrm>
            <a:off x="4444714" y="1042861"/>
            <a:ext cx="3302579" cy="456292"/>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Dry the samples at ≤ 50 °C (record dry weight of samples)</a:t>
            </a:r>
            <a:endParaRPr lang="es-CO" dirty="0">
              <a:solidFill>
                <a:schemeClr val="accent1">
                  <a:lumMod val="50000"/>
                </a:schemeClr>
              </a:solidFill>
            </a:endParaRPr>
          </a:p>
        </p:txBody>
      </p:sp>
      <p:sp>
        <p:nvSpPr>
          <p:cNvPr id="6" name="Rectángulo 5"/>
          <p:cNvSpPr/>
          <p:nvPr/>
        </p:nvSpPr>
        <p:spPr>
          <a:xfrm>
            <a:off x="3668686" y="1711694"/>
            <a:ext cx="4854633" cy="503493"/>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Dry sieving separation, using cascade sieves of 300 µm, 1 mm, and 5 mm (15 min)</a:t>
            </a:r>
            <a:endParaRPr lang="es-CO" dirty="0">
              <a:solidFill>
                <a:schemeClr val="accent1">
                  <a:lumMod val="50000"/>
                </a:schemeClr>
              </a:solidFill>
            </a:endParaRPr>
          </a:p>
        </p:txBody>
      </p:sp>
      <p:sp>
        <p:nvSpPr>
          <p:cNvPr id="7" name="Rectángulo 6"/>
          <p:cNvSpPr/>
          <p:nvPr/>
        </p:nvSpPr>
        <p:spPr>
          <a:xfrm>
            <a:off x="847960" y="2560627"/>
            <a:ext cx="3039687" cy="288140"/>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1">
                    <a:lumMod val="50000"/>
                  </a:schemeClr>
                </a:solidFill>
              </a:rPr>
              <a:t>300 µm ≤ fraction &lt; 1 mm</a:t>
            </a:r>
            <a:endParaRPr lang="es-CO" dirty="0">
              <a:solidFill>
                <a:schemeClr val="accent1">
                  <a:lumMod val="50000"/>
                </a:schemeClr>
              </a:solidFill>
            </a:endParaRPr>
          </a:p>
        </p:txBody>
      </p:sp>
      <p:sp>
        <p:nvSpPr>
          <p:cNvPr id="8" name="Rectángulo 7"/>
          <p:cNvSpPr/>
          <p:nvPr/>
        </p:nvSpPr>
        <p:spPr>
          <a:xfrm>
            <a:off x="4659285" y="2548155"/>
            <a:ext cx="2873433" cy="292076"/>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1">
                    <a:lumMod val="50000"/>
                  </a:schemeClr>
                </a:solidFill>
              </a:rPr>
              <a:t>1 mm ≤ fraction &lt; 5 mm</a:t>
            </a:r>
            <a:endParaRPr lang="es-CO" dirty="0">
              <a:solidFill>
                <a:schemeClr val="accent1">
                  <a:lumMod val="50000"/>
                </a:schemeClr>
              </a:solidFill>
            </a:endParaRPr>
          </a:p>
        </p:txBody>
      </p:sp>
      <p:sp>
        <p:nvSpPr>
          <p:cNvPr id="9" name="Rectángulo 8"/>
          <p:cNvSpPr/>
          <p:nvPr/>
        </p:nvSpPr>
        <p:spPr>
          <a:xfrm>
            <a:off x="8737023" y="2494128"/>
            <a:ext cx="2873433" cy="377620"/>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1">
                    <a:lumMod val="50000"/>
                  </a:schemeClr>
                </a:solidFill>
              </a:rPr>
              <a:t>Discard fraction &gt; 5 mm</a:t>
            </a:r>
            <a:endParaRPr lang="es-CO" dirty="0">
              <a:solidFill>
                <a:schemeClr val="accent1">
                  <a:lumMod val="50000"/>
                </a:schemeClr>
              </a:solidFill>
            </a:endParaRPr>
          </a:p>
        </p:txBody>
      </p:sp>
      <p:sp>
        <p:nvSpPr>
          <p:cNvPr id="10" name="Rectángulo 9"/>
          <p:cNvSpPr/>
          <p:nvPr/>
        </p:nvSpPr>
        <p:spPr>
          <a:xfrm>
            <a:off x="651137" y="3093113"/>
            <a:ext cx="3433331" cy="841778"/>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Density separation using saturated </a:t>
            </a:r>
            <a:r>
              <a:rPr lang="en-US" dirty="0" err="1">
                <a:solidFill>
                  <a:schemeClr val="accent1">
                    <a:lumMod val="50000"/>
                  </a:schemeClr>
                </a:solidFill>
              </a:rPr>
              <a:t>NaCl</a:t>
            </a:r>
            <a:r>
              <a:rPr lang="en-US" dirty="0">
                <a:solidFill>
                  <a:schemeClr val="accent1">
                    <a:lumMod val="50000"/>
                  </a:schemeClr>
                </a:solidFill>
              </a:rPr>
              <a:t> solution (1.2 g/cm³) (30 min shaking; settle overnight)</a:t>
            </a:r>
            <a:endParaRPr lang="es-CO" dirty="0">
              <a:solidFill>
                <a:schemeClr val="accent1">
                  <a:lumMod val="50000"/>
                </a:schemeClr>
              </a:solidFill>
            </a:endParaRPr>
          </a:p>
        </p:txBody>
      </p:sp>
      <p:sp>
        <p:nvSpPr>
          <p:cNvPr id="11" name="Rectángulo 10"/>
          <p:cNvSpPr/>
          <p:nvPr/>
        </p:nvSpPr>
        <p:spPr>
          <a:xfrm>
            <a:off x="4363316" y="3067713"/>
            <a:ext cx="3465370" cy="867344"/>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Density separation using saturated </a:t>
            </a:r>
            <a:r>
              <a:rPr lang="en-US" dirty="0" err="1">
                <a:solidFill>
                  <a:schemeClr val="accent1">
                    <a:lumMod val="50000"/>
                  </a:schemeClr>
                </a:solidFill>
              </a:rPr>
              <a:t>NaCl</a:t>
            </a:r>
            <a:r>
              <a:rPr lang="en-US" dirty="0">
                <a:solidFill>
                  <a:schemeClr val="accent1">
                    <a:lumMod val="50000"/>
                  </a:schemeClr>
                </a:solidFill>
              </a:rPr>
              <a:t> solution (1.2 g/cm³) (30 min shaking; settle overnight)</a:t>
            </a:r>
            <a:endParaRPr lang="es-CO" dirty="0">
              <a:solidFill>
                <a:schemeClr val="accent1">
                  <a:lumMod val="50000"/>
                </a:schemeClr>
              </a:solidFill>
            </a:endParaRPr>
          </a:p>
        </p:txBody>
      </p:sp>
      <p:sp>
        <p:nvSpPr>
          <p:cNvPr id="12" name="Rectángulo 11"/>
          <p:cNvSpPr/>
          <p:nvPr/>
        </p:nvSpPr>
        <p:spPr>
          <a:xfrm>
            <a:off x="1180467" y="4236783"/>
            <a:ext cx="2374669" cy="464157"/>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accent1">
                    <a:lumMod val="50000"/>
                  </a:schemeClr>
                </a:solidFill>
              </a:rPr>
              <a:t>Supernatant filtration (250 µm metal filter)</a:t>
            </a:r>
            <a:endParaRPr lang="es-CO" dirty="0">
              <a:solidFill>
                <a:schemeClr val="accent1">
                  <a:lumMod val="50000"/>
                </a:schemeClr>
              </a:solidFill>
            </a:endParaRPr>
          </a:p>
        </p:txBody>
      </p:sp>
      <p:sp>
        <p:nvSpPr>
          <p:cNvPr id="13" name="Rectángulo 12"/>
          <p:cNvSpPr/>
          <p:nvPr/>
        </p:nvSpPr>
        <p:spPr>
          <a:xfrm>
            <a:off x="1180466" y="4946828"/>
            <a:ext cx="2374669" cy="464157"/>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err="1">
                <a:solidFill>
                  <a:schemeClr val="accent1">
                    <a:lumMod val="50000"/>
                  </a:schemeClr>
                </a:solidFill>
              </a:rPr>
              <a:t>Organic</a:t>
            </a:r>
            <a:r>
              <a:rPr lang="es-CO" dirty="0">
                <a:solidFill>
                  <a:schemeClr val="accent1">
                    <a:lumMod val="50000"/>
                  </a:schemeClr>
                </a:solidFill>
              </a:rPr>
              <a:t> </a:t>
            </a:r>
            <a:r>
              <a:rPr lang="es-CO" dirty="0" err="1">
                <a:solidFill>
                  <a:schemeClr val="accent1">
                    <a:lumMod val="50000"/>
                  </a:schemeClr>
                </a:solidFill>
              </a:rPr>
              <a:t>digestion</a:t>
            </a:r>
            <a:r>
              <a:rPr lang="es-CO" dirty="0">
                <a:solidFill>
                  <a:schemeClr val="accent1">
                    <a:lumMod val="50000"/>
                  </a:schemeClr>
                </a:solidFill>
              </a:rPr>
              <a:t> (</a:t>
            </a:r>
            <a:r>
              <a:rPr lang="es-CO" dirty="0" err="1">
                <a:solidFill>
                  <a:schemeClr val="accent1">
                    <a:lumMod val="50000"/>
                  </a:schemeClr>
                </a:solidFill>
              </a:rPr>
              <a:t>H₂O</a:t>
            </a:r>
            <a:r>
              <a:rPr lang="es-CO" dirty="0">
                <a:solidFill>
                  <a:schemeClr val="accent1">
                    <a:lumMod val="50000"/>
                  </a:schemeClr>
                </a:solidFill>
              </a:rPr>
              <a:t>₂ 30–35%)</a:t>
            </a:r>
          </a:p>
        </p:txBody>
      </p:sp>
      <p:sp>
        <p:nvSpPr>
          <p:cNvPr id="15" name="Rectángulo 14"/>
          <p:cNvSpPr/>
          <p:nvPr/>
        </p:nvSpPr>
        <p:spPr>
          <a:xfrm>
            <a:off x="4259813" y="4897520"/>
            <a:ext cx="3930363" cy="788684"/>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Identification and counting of MPs under stereomicroscope. MP confirmation via </a:t>
            </a:r>
            <a:r>
              <a:rPr lang="en-US" dirty="0" err="1">
                <a:solidFill>
                  <a:schemeClr val="accent1">
                    <a:lumMod val="50000"/>
                  </a:schemeClr>
                </a:solidFill>
              </a:rPr>
              <a:t>FTIR-ATR</a:t>
            </a:r>
            <a:r>
              <a:rPr lang="en-US" dirty="0">
                <a:solidFill>
                  <a:schemeClr val="accent1">
                    <a:lumMod val="50000"/>
                  </a:schemeClr>
                </a:solidFill>
              </a:rPr>
              <a:t> or Raman</a:t>
            </a:r>
            <a:endParaRPr lang="es-CO" dirty="0">
              <a:solidFill>
                <a:schemeClr val="accent1">
                  <a:lumMod val="50000"/>
                </a:schemeClr>
              </a:solidFill>
            </a:endParaRPr>
          </a:p>
        </p:txBody>
      </p:sp>
      <p:sp>
        <p:nvSpPr>
          <p:cNvPr id="16" name="Rectángulo 15"/>
          <p:cNvSpPr/>
          <p:nvPr/>
        </p:nvSpPr>
        <p:spPr>
          <a:xfrm>
            <a:off x="4908666" y="4153809"/>
            <a:ext cx="2374669" cy="524770"/>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accent1">
                    <a:lumMod val="50000"/>
                  </a:schemeClr>
                </a:solidFill>
              </a:rPr>
              <a:t>Supernatant filtration (1 mm metal filter)</a:t>
            </a:r>
            <a:endParaRPr lang="es-CO" dirty="0">
              <a:solidFill>
                <a:schemeClr val="accent1">
                  <a:lumMod val="50000"/>
                </a:schemeClr>
              </a:solidFill>
            </a:endParaRPr>
          </a:p>
        </p:txBody>
      </p:sp>
      <p:sp>
        <p:nvSpPr>
          <p:cNvPr id="18" name="Datos 17"/>
          <p:cNvSpPr/>
          <p:nvPr/>
        </p:nvSpPr>
        <p:spPr>
          <a:xfrm>
            <a:off x="9327636" y="4866259"/>
            <a:ext cx="2350423" cy="732628"/>
          </a:xfrm>
          <a:prstGeom prst="flowChartInputOutput">
            <a:avLst/>
          </a:prstGeom>
          <a:ln>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accent1">
                    <a:lumMod val="50000"/>
                  </a:schemeClr>
                </a:solidFill>
              </a:rPr>
              <a:t>Record MP abundance (Annex IV)</a:t>
            </a:r>
            <a:endParaRPr lang="es-CO" dirty="0">
              <a:solidFill>
                <a:schemeClr val="accent1">
                  <a:lumMod val="50000"/>
                </a:schemeClr>
              </a:solidFill>
            </a:endParaRPr>
          </a:p>
        </p:txBody>
      </p:sp>
      <p:cxnSp>
        <p:nvCxnSpPr>
          <p:cNvPr id="20" name="Conector recto de flecha 19"/>
          <p:cNvCxnSpPr>
            <a:stCxn id="4" idx="4"/>
            <a:endCxn id="5" idx="0"/>
          </p:cNvCxnSpPr>
          <p:nvPr/>
        </p:nvCxnSpPr>
        <p:spPr>
          <a:xfrm>
            <a:off x="6096000" y="784161"/>
            <a:ext cx="4" cy="258700"/>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a:stCxn id="5" idx="2"/>
            <a:endCxn id="6" idx="0"/>
          </p:cNvCxnSpPr>
          <p:nvPr/>
        </p:nvCxnSpPr>
        <p:spPr>
          <a:xfrm flipH="1">
            <a:off x="6096003" y="1499153"/>
            <a:ext cx="1" cy="212541"/>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a:stCxn id="6" idx="2"/>
            <a:endCxn id="7" idx="0"/>
          </p:cNvCxnSpPr>
          <p:nvPr/>
        </p:nvCxnSpPr>
        <p:spPr>
          <a:xfrm flipH="1">
            <a:off x="2367804" y="2215187"/>
            <a:ext cx="3728199" cy="345440"/>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a:stCxn id="6" idx="2"/>
            <a:endCxn id="8" idx="0"/>
          </p:cNvCxnSpPr>
          <p:nvPr/>
        </p:nvCxnSpPr>
        <p:spPr>
          <a:xfrm flipH="1">
            <a:off x="6096002" y="2215187"/>
            <a:ext cx="1" cy="332968"/>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a:stCxn id="6" idx="2"/>
            <a:endCxn id="9" idx="0"/>
          </p:cNvCxnSpPr>
          <p:nvPr/>
        </p:nvCxnSpPr>
        <p:spPr>
          <a:xfrm>
            <a:off x="6096003" y="2215187"/>
            <a:ext cx="4077737" cy="278941"/>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a:stCxn id="8" idx="2"/>
            <a:endCxn id="11" idx="0"/>
          </p:cNvCxnSpPr>
          <p:nvPr/>
        </p:nvCxnSpPr>
        <p:spPr>
          <a:xfrm flipH="1">
            <a:off x="6096001" y="2840231"/>
            <a:ext cx="1" cy="227482"/>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p:cNvCxnSpPr>
            <a:stCxn id="7" idx="2"/>
            <a:endCxn id="10" idx="0"/>
          </p:cNvCxnSpPr>
          <p:nvPr/>
        </p:nvCxnSpPr>
        <p:spPr>
          <a:xfrm flipH="1">
            <a:off x="2367803" y="2848767"/>
            <a:ext cx="1" cy="244346"/>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p:cNvCxnSpPr>
            <a:stCxn id="10" idx="2"/>
            <a:endCxn id="12" idx="0"/>
          </p:cNvCxnSpPr>
          <p:nvPr/>
        </p:nvCxnSpPr>
        <p:spPr>
          <a:xfrm flipH="1">
            <a:off x="2367802" y="3934891"/>
            <a:ext cx="1" cy="301892"/>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p:cNvCxnSpPr>
            <a:stCxn id="11" idx="2"/>
            <a:endCxn id="16" idx="0"/>
          </p:cNvCxnSpPr>
          <p:nvPr/>
        </p:nvCxnSpPr>
        <p:spPr>
          <a:xfrm>
            <a:off x="6096001" y="3935057"/>
            <a:ext cx="0" cy="218752"/>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37"/>
          <p:cNvCxnSpPr>
            <a:stCxn id="12" idx="2"/>
            <a:endCxn id="13" idx="0"/>
          </p:cNvCxnSpPr>
          <p:nvPr/>
        </p:nvCxnSpPr>
        <p:spPr>
          <a:xfrm flipH="1">
            <a:off x="2367801" y="4700940"/>
            <a:ext cx="1" cy="245888"/>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p:cNvCxnSpPr>
            <a:stCxn id="16" idx="2"/>
          </p:cNvCxnSpPr>
          <p:nvPr/>
        </p:nvCxnSpPr>
        <p:spPr>
          <a:xfrm>
            <a:off x="6096001" y="4678579"/>
            <a:ext cx="0" cy="231642"/>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ector recto de flecha 41"/>
          <p:cNvCxnSpPr>
            <a:stCxn id="13" idx="3"/>
          </p:cNvCxnSpPr>
          <p:nvPr/>
        </p:nvCxnSpPr>
        <p:spPr>
          <a:xfrm flipV="1">
            <a:off x="3555135" y="5171554"/>
            <a:ext cx="704678" cy="7353"/>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43"/>
          <p:cNvCxnSpPr/>
          <p:nvPr/>
        </p:nvCxnSpPr>
        <p:spPr>
          <a:xfrm>
            <a:off x="8190176" y="5149966"/>
            <a:ext cx="1320024" cy="0"/>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Rectángulo 28"/>
          <p:cNvSpPr/>
          <p:nvPr/>
        </p:nvSpPr>
        <p:spPr>
          <a:xfrm>
            <a:off x="7691731" y="540141"/>
            <a:ext cx="4660207" cy="1261884"/>
          </a:xfrm>
          <a:prstGeom prst="rect">
            <a:avLst/>
          </a:prstGeom>
        </p:spPr>
        <p:txBody>
          <a:bodyPr wrap="square">
            <a:spAutoFit/>
          </a:bodyPr>
          <a:lstStyle/>
          <a:p>
            <a:pPr algn="ctr"/>
            <a:r>
              <a:rPr lang="es-CO" sz="2800" b="1" dirty="0"/>
              <a:t>REMARCO-MP-P-01 </a:t>
            </a:r>
            <a:r>
              <a:rPr lang="en-US" sz="2400" dirty="0">
                <a:solidFill>
                  <a:schemeClr val="accent1"/>
                </a:solidFill>
                <a:latin typeface="Cambria" panose="02040503050406030204" pitchFamily="18" charset="0"/>
                <a:ea typeface="Cambria" panose="02040503050406030204" pitchFamily="18" charset="0"/>
                <a:cs typeface="Times New Roman" panose="02020603050405020304" pitchFamily="18" charset="0"/>
              </a:rPr>
              <a:t>Abundance of MP particles in beach sands</a:t>
            </a:r>
            <a:endParaRPr lang="es-MX" sz="2800" dirty="0">
              <a:solidFill>
                <a:schemeClr val="accen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054" y="260423"/>
            <a:ext cx="7441276" cy="1325563"/>
          </a:xfrm>
        </p:spPr>
        <p:txBody>
          <a:bodyPr>
            <a:normAutofit/>
          </a:bodyPr>
          <a:lstStyle/>
          <a:p>
            <a:pPr algn="ctr"/>
            <a:r>
              <a:rPr lang="es-CO" sz="3200" b="1" dirty="0" err="1">
                <a:solidFill>
                  <a:schemeClr val="accent1">
                    <a:lumMod val="50000"/>
                  </a:schemeClr>
                </a:solidFill>
              </a:rPr>
              <a:t>Sample</a:t>
            </a:r>
            <a:r>
              <a:rPr lang="es-CO" sz="3200" b="1" dirty="0">
                <a:solidFill>
                  <a:schemeClr val="accent1">
                    <a:lumMod val="50000"/>
                  </a:schemeClr>
                </a:solidFill>
              </a:rPr>
              <a:t> </a:t>
            </a:r>
            <a:r>
              <a:rPr lang="es-CO" sz="3200" b="1" dirty="0" err="1">
                <a:solidFill>
                  <a:schemeClr val="accent1">
                    <a:lumMod val="50000"/>
                  </a:schemeClr>
                </a:solidFill>
              </a:rPr>
              <a:t>identification</a:t>
            </a:r>
            <a:r>
              <a:rPr lang="es-CO" sz="3200" b="1" dirty="0">
                <a:solidFill>
                  <a:schemeClr val="accent1">
                    <a:lumMod val="50000"/>
                  </a:schemeClr>
                </a:solidFill>
              </a:rPr>
              <a:t> and </a:t>
            </a:r>
            <a:r>
              <a:rPr lang="es-CO" sz="3200" b="1" dirty="0" err="1">
                <a:solidFill>
                  <a:schemeClr val="accent1">
                    <a:lumMod val="50000"/>
                  </a:schemeClr>
                </a:solidFill>
              </a:rPr>
              <a:t>microplastic</a:t>
            </a:r>
            <a:r>
              <a:rPr lang="es-CO" sz="3200" b="1" dirty="0">
                <a:solidFill>
                  <a:schemeClr val="accent1">
                    <a:lumMod val="50000"/>
                  </a:schemeClr>
                </a:solidFill>
              </a:rPr>
              <a:t> </a:t>
            </a:r>
            <a:r>
              <a:rPr lang="es-CO" sz="3200" b="1" dirty="0" err="1">
                <a:solidFill>
                  <a:schemeClr val="accent1">
                    <a:lumMod val="50000"/>
                  </a:schemeClr>
                </a:solidFill>
              </a:rPr>
              <a:t>abundance</a:t>
            </a:r>
            <a:r>
              <a:rPr lang="es-CO" sz="3200" b="1" dirty="0">
                <a:solidFill>
                  <a:schemeClr val="accent1">
                    <a:lumMod val="50000"/>
                  </a:schemeClr>
                </a:solidFill>
              </a:rPr>
              <a:t> </a:t>
            </a:r>
            <a:r>
              <a:rPr lang="es-CO" sz="3200" b="1" dirty="0" err="1">
                <a:solidFill>
                  <a:schemeClr val="accent1">
                    <a:lumMod val="50000"/>
                  </a:schemeClr>
                </a:solidFill>
              </a:rPr>
              <a:t>report</a:t>
            </a:r>
            <a:r>
              <a:rPr lang="es-CO" sz="3200" b="1" dirty="0">
                <a:solidFill>
                  <a:schemeClr val="accent1">
                    <a:lumMod val="50000"/>
                  </a:schemeClr>
                </a:solidFill>
              </a:rPr>
              <a:t> </a:t>
            </a:r>
          </a:p>
        </p:txBody>
      </p:sp>
      <p:grpSp>
        <p:nvGrpSpPr>
          <p:cNvPr id="12" name="Grupo 11"/>
          <p:cNvGrpSpPr/>
          <p:nvPr/>
        </p:nvGrpSpPr>
        <p:grpSpPr>
          <a:xfrm>
            <a:off x="838200" y="1939671"/>
            <a:ext cx="6839355" cy="1403996"/>
            <a:chOff x="1618845" y="2329804"/>
            <a:chExt cx="7059010" cy="1400370"/>
          </a:xfrm>
        </p:grpSpPr>
        <p:pic>
          <p:nvPicPr>
            <p:cNvPr id="5" name="Imagen 4"/>
            <p:cNvPicPr>
              <a:picLocks noChangeAspect="1"/>
            </p:cNvPicPr>
            <p:nvPr/>
          </p:nvPicPr>
          <p:blipFill>
            <a:blip r:embed="rId2"/>
            <a:stretch>
              <a:fillRect/>
            </a:stretch>
          </p:blipFill>
          <p:spPr>
            <a:xfrm>
              <a:off x="1618845" y="2329804"/>
              <a:ext cx="7059010" cy="1400370"/>
            </a:xfrm>
            <a:prstGeom prst="rect">
              <a:avLst/>
            </a:prstGeom>
          </p:spPr>
        </p:pic>
        <p:sp>
          <p:nvSpPr>
            <p:cNvPr id="6" name="Rectángulo 5"/>
            <p:cNvSpPr/>
            <p:nvPr/>
          </p:nvSpPr>
          <p:spPr>
            <a:xfrm>
              <a:off x="2895600" y="2380604"/>
              <a:ext cx="1473200" cy="203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tx1"/>
                  </a:solidFill>
                  <a:latin typeface="Times New Roman" panose="02020603050405020304" pitchFamily="18" charset="0"/>
                  <a:cs typeface="Times New Roman" panose="02020603050405020304" pitchFamily="18" charset="0"/>
                </a:rPr>
                <a:t>Country </a:t>
              </a:r>
              <a:r>
                <a:rPr lang="es-CO" sz="1400" dirty="0" err="1">
                  <a:solidFill>
                    <a:schemeClr val="tx1"/>
                  </a:solidFill>
                  <a:latin typeface="Times New Roman" panose="02020603050405020304" pitchFamily="18" charset="0"/>
                  <a:cs typeface="Times New Roman" panose="02020603050405020304" pitchFamily="18" charset="0"/>
                </a:rPr>
                <a:t>code</a:t>
              </a:r>
              <a:endParaRPr lang="es-CO" sz="1400" dirty="0">
                <a:solidFill>
                  <a:schemeClr val="tx1"/>
                </a:solidFill>
                <a:latin typeface="Times New Roman" panose="02020603050405020304" pitchFamily="18" charset="0"/>
                <a:cs typeface="Times New Roman" panose="02020603050405020304" pitchFamily="18" charset="0"/>
              </a:endParaRPr>
            </a:p>
          </p:txBody>
        </p:sp>
        <p:sp>
          <p:nvSpPr>
            <p:cNvPr id="7" name="Rectángulo 6"/>
            <p:cNvSpPr/>
            <p:nvPr/>
          </p:nvSpPr>
          <p:spPr>
            <a:xfrm>
              <a:off x="4487950" y="2406004"/>
              <a:ext cx="1473200" cy="203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tx1"/>
                  </a:solidFill>
                  <a:latin typeface="Times New Roman" panose="02020603050405020304" pitchFamily="18" charset="0"/>
                  <a:cs typeface="Times New Roman" panose="02020603050405020304" pitchFamily="18" charset="0"/>
                </a:rPr>
                <a:t>Beach </a:t>
              </a:r>
              <a:r>
                <a:rPr lang="es-CO" sz="1400" dirty="0" err="1">
                  <a:solidFill>
                    <a:schemeClr val="tx1"/>
                  </a:solidFill>
                  <a:latin typeface="Times New Roman" panose="02020603050405020304" pitchFamily="18" charset="0"/>
                  <a:cs typeface="Times New Roman" panose="02020603050405020304" pitchFamily="18" charset="0"/>
                </a:rPr>
                <a:t>code</a:t>
              </a:r>
              <a:endParaRPr lang="es-CO" sz="1400" dirty="0">
                <a:solidFill>
                  <a:schemeClr val="tx1"/>
                </a:solidFill>
                <a:latin typeface="Times New Roman" panose="02020603050405020304" pitchFamily="18" charset="0"/>
                <a:cs typeface="Times New Roman" panose="02020603050405020304" pitchFamily="18" charset="0"/>
              </a:endParaRPr>
            </a:p>
          </p:txBody>
        </p:sp>
        <p:sp>
          <p:nvSpPr>
            <p:cNvPr id="8" name="Rectángulo 7"/>
            <p:cNvSpPr/>
            <p:nvPr/>
          </p:nvSpPr>
          <p:spPr>
            <a:xfrm>
              <a:off x="5788877" y="2391388"/>
              <a:ext cx="2831554" cy="2178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err="1">
                  <a:solidFill>
                    <a:schemeClr val="tx1"/>
                  </a:solidFill>
                  <a:latin typeface="Times New Roman" panose="02020603050405020304" pitchFamily="18" charset="0"/>
                  <a:cs typeface="Times New Roman" panose="02020603050405020304" pitchFamily="18" charset="0"/>
                </a:rPr>
                <a:t>Sand</a:t>
              </a:r>
              <a:r>
                <a:rPr lang="es-CO" sz="1400" dirty="0">
                  <a:solidFill>
                    <a:schemeClr val="tx1"/>
                  </a:solidFill>
                  <a:latin typeface="Times New Roman" panose="02020603050405020304" pitchFamily="18" charset="0"/>
                  <a:cs typeface="Times New Roman" panose="02020603050405020304" pitchFamily="18" charset="0"/>
                </a:rPr>
                <a:t> </a:t>
              </a:r>
              <a:r>
                <a:rPr lang="es-CO" sz="1400" dirty="0" err="1">
                  <a:solidFill>
                    <a:schemeClr val="tx1"/>
                  </a:solidFill>
                  <a:latin typeface="Times New Roman" panose="02020603050405020304" pitchFamily="18" charset="0"/>
                  <a:cs typeface="Times New Roman" panose="02020603050405020304" pitchFamily="18" charset="0"/>
                </a:rPr>
                <a:t>sample</a:t>
              </a:r>
              <a:r>
                <a:rPr lang="es-CO" sz="1400" dirty="0">
                  <a:solidFill>
                    <a:schemeClr val="tx1"/>
                  </a:solidFill>
                  <a:latin typeface="Times New Roman" panose="02020603050405020304" pitchFamily="18" charset="0"/>
                  <a:cs typeface="Times New Roman" panose="02020603050405020304" pitchFamily="18" charset="0"/>
                </a:rPr>
                <a:t> and # </a:t>
              </a:r>
              <a:r>
                <a:rPr lang="es-CO" sz="1400" dirty="0" err="1">
                  <a:solidFill>
                    <a:schemeClr val="tx1"/>
                  </a:solidFill>
                  <a:latin typeface="Times New Roman" panose="02020603050405020304" pitchFamily="18" charset="0"/>
                  <a:cs typeface="Times New Roman" panose="02020603050405020304" pitchFamily="18" charset="0"/>
                </a:rPr>
                <a:t>replicate</a:t>
              </a:r>
              <a:endParaRPr lang="es-CO" sz="1400" dirty="0">
                <a:solidFill>
                  <a:schemeClr val="tx1"/>
                </a:solidFill>
                <a:latin typeface="Times New Roman" panose="02020603050405020304" pitchFamily="18" charset="0"/>
                <a:cs typeface="Times New Roman" panose="02020603050405020304" pitchFamily="18" charset="0"/>
              </a:endParaRPr>
            </a:p>
          </p:txBody>
        </p:sp>
        <p:sp>
          <p:nvSpPr>
            <p:cNvPr id="9" name="Rectángulo 8"/>
            <p:cNvSpPr/>
            <p:nvPr/>
          </p:nvSpPr>
          <p:spPr>
            <a:xfrm>
              <a:off x="5224550" y="3418378"/>
              <a:ext cx="1473200" cy="203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err="1">
                  <a:solidFill>
                    <a:schemeClr val="tx1"/>
                  </a:solidFill>
                  <a:latin typeface="Times New Roman" panose="02020603050405020304" pitchFamily="18" charset="0"/>
                  <a:cs typeface="Times New Roman" panose="02020603050405020304" pitchFamily="18" charset="0"/>
                </a:rPr>
                <a:t>Microplastic</a:t>
              </a:r>
              <a:endParaRPr lang="es-CO" sz="1400" dirty="0">
                <a:solidFill>
                  <a:schemeClr val="tx1"/>
                </a:solidFill>
                <a:latin typeface="Times New Roman" panose="02020603050405020304" pitchFamily="18" charset="0"/>
                <a:cs typeface="Times New Roman" panose="02020603050405020304" pitchFamily="18" charset="0"/>
              </a:endParaRPr>
            </a:p>
          </p:txBody>
        </p:sp>
        <p:sp>
          <p:nvSpPr>
            <p:cNvPr id="10" name="Rectángulo 9"/>
            <p:cNvSpPr/>
            <p:nvPr/>
          </p:nvSpPr>
          <p:spPr>
            <a:xfrm>
              <a:off x="3632200" y="3403968"/>
              <a:ext cx="1473200" cy="203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tx1"/>
                  </a:solidFill>
                  <a:latin typeface="Times New Roman" panose="02020603050405020304" pitchFamily="18" charset="0"/>
                  <a:cs typeface="Times New Roman" panose="02020603050405020304" pitchFamily="18" charset="0"/>
                </a:rPr>
                <a:t>Date (</a:t>
              </a:r>
              <a:r>
                <a:rPr lang="es-CO" sz="1400" dirty="0" err="1">
                  <a:solidFill>
                    <a:schemeClr val="tx1"/>
                  </a:solidFill>
                  <a:latin typeface="Times New Roman" panose="02020603050405020304" pitchFamily="18" charset="0"/>
                  <a:cs typeface="Times New Roman" panose="02020603050405020304" pitchFamily="18" charset="0"/>
                </a:rPr>
                <a:t>dd</a:t>
              </a:r>
              <a:r>
                <a:rPr lang="es-CO" sz="1400" dirty="0">
                  <a:solidFill>
                    <a:schemeClr val="tx1"/>
                  </a:solidFill>
                  <a:latin typeface="Times New Roman" panose="02020603050405020304" pitchFamily="18" charset="0"/>
                  <a:cs typeface="Times New Roman" panose="02020603050405020304" pitchFamily="18" charset="0"/>
                </a:rPr>
                <a:t>/mm/</a:t>
              </a:r>
              <a:r>
                <a:rPr lang="es-CO" sz="1400" dirty="0" err="1">
                  <a:solidFill>
                    <a:schemeClr val="tx1"/>
                  </a:solidFill>
                  <a:latin typeface="Times New Roman" panose="02020603050405020304" pitchFamily="18" charset="0"/>
                  <a:cs typeface="Times New Roman" panose="02020603050405020304" pitchFamily="18" charset="0"/>
                </a:rPr>
                <a:t>yy</a:t>
              </a:r>
              <a:r>
                <a:rPr lang="es-CO" sz="1400" dirty="0">
                  <a:solidFill>
                    <a:schemeClr val="tx1"/>
                  </a:solidFill>
                  <a:latin typeface="Times New Roman" panose="02020603050405020304" pitchFamily="18" charset="0"/>
                  <a:cs typeface="Times New Roman" panose="02020603050405020304" pitchFamily="18" charset="0"/>
                </a:rPr>
                <a:t>)</a:t>
              </a:r>
            </a:p>
          </p:txBody>
        </p:sp>
        <p:sp>
          <p:nvSpPr>
            <p:cNvPr id="11" name="Rectángulo 10"/>
            <p:cNvSpPr/>
            <p:nvPr/>
          </p:nvSpPr>
          <p:spPr>
            <a:xfrm>
              <a:off x="1888922" y="3400342"/>
              <a:ext cx="1624127" cy="2068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tx1"/>
                  </a:solidFill>
                  <a:latin typeface="Times New Roman" panose="02020603050405020304" pitchFamily="18" charset="0"/>
                  <a:cs typeface="Times New Roman" panose="02020603050405020304" pitchFamily="18" charset="0"/>
                </a:rPr>
                <a:t>Project </a:t>
              </a:r>
              <a:r>
                <a:rPr lang="es-CO" sz="1400" dirty="0" err="1">
                  <a:solidFill>
                    <a:schemeClr val="tx1"/>
                  </a:solidFill>
                  <a:latin typeface="Times New Roman" panose="02020603050405020304" pitchFamily="18" charset="0"/>
                  <a:cs typeface="Times New Roman" panose="02020603050405020304" pitchFamily="18" charset="0"/>
                </a:rPr>
                <a:t>code</a:t>
              </a:r>
              <a:endParaRPr lang="es-CO" sz="1400" dirty="0">
                <a:solidFill>
                  <a:schemeClr val="tx1"/>
                </a:solidFill>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17" name="CuadroTexto 16"/>
              <p:cNvSpPr txBox="1"/>
              <p:nvPr/>
            </p:nvSpPr>
            <p:spPr>
              <a:xfrm>
                <a:off x="102054" y="4653643"/>
                <a:ext cx="8103180" cy="510333"/>
              </a:xfrm>
              <a:prstGeom prst="rect">
                <a:avLst/>
              </a:prstGeom>
              <a:noFill/>
            </p:spPr>
            <p:txBody>
              <a:bodyPr wrap="none" lIns="0" tIns="0" rIns="0" bIns="0" rtlCol="0">
                <a:spAutoFit/>
              </a:bodyPr>
              <a:lstStyle/>
              <a:p>
                <a:r>
                  <a:rPr lang="en-US" sz="1800" dirty="0"/>
                  <a:t>Microplastic abundance (MPs kg⁻¹) </a:t>
                </a:r>
                <a14:m>
                  <m:oMath xmlns:m="http://schemas.openxmlformats.org/officeDocument/2006/math">
                    <m:r>
                      <a:rPr lang="es-CO" sz="1800" b="0" i="1" smtClean="0">
                        <a:latin typeface="Cambria Math" panose="02040503050406030204" pitchFamily="18" charset="0"/>
                      </a:rPr>
                      <m:t>=</m:t>
                    </m:r>
                    <m:f>
                      <m:fPr>
                        <m:ctrlPr>
                          <a:rPr lang="es-CO" sz="1800" i="1" smtClean="0">
                            <a:latin typeface="Cambria Math" panose="02040503050406030204" pitchFamily="18" charset="0"/>
                          </a:rPr>
                        </m:ctrlPr>
                      </m:fPr>
                      <m:num>
                        <m:r>
                          <m:rPr>
                            <m:nor/>
                          </m:rPr>
                          <a:rPr lang="en-US" sz="1800" dirty="0">
                            <a:latin typeface="Cambria Math" panose="02040503050406030204" pitchFamily="18" charset="0"/>
                          </a:rPr>
                          <m:t>Total</m:t>
                        </m:r>
                        <m:r>
                          <m:rPr>
                            <m:nor/>
                          </m:rPr>
                          <a:rPr lang="en-US" sz="1800" dirty="0">
                            <a:latin typeface="Cambria Math" panose="02040503050406030204" pitchFamily="18" charset="0"/>
                          </a:rPr>
                          <m:t> </m:t>
                        </m:r>
                        <m:r>
                          <m:rPr>
                            <m:nor/>
                          </m:rPr>
                          <a:rPr lang="en-US" sz="1800" dirty="0">
                            <a:latin typeface="Cambria Math" panose="02040503050406030204" pitchFamily="18" charset="0"/>
                          </a:rPr>
                          <m:t>number</m:t>
                        </m:r>
                        <m:r>
                          <m:rPr>
                            <m:nor/>
                          </m:rPr>
                          <a:rPr lang="en-US" sz="1800" dirty="0">
                            <a:latin typeface="Cambria Math" panose="02040503050406030204" pitchFamily="18" charset="0"/>
                          </a:rPr>
                          <m:t> </m:t>
                        </m:r>
                        <m:r>
                          <m:rPr>
                            <m:nor/>
                          </m:rPr>
                          <a:rPr lang="en-US" sz="1800" dirty="0">
                            <a:latin typeface="Cambria Math" panose="02040503050406030204" pitchFamily="18" charset="0"/>
                          </a:rPr>
                          <m:t>of</m:t>
                        </m:r>
                        <m:r>
                          <m:rPr>
                            <m:nor/>
                          </m:rPr>
                          <a:rPr lang="en-US" sz="1800" dirty="0">
                            <a:latin typeface="Cambria Math" panose="02040503050406030204" pitchFamily="18" charset="0"/>
                          </a:rPr>
                          <m:t> </m:t>
                        </m:r>
                        <m:r>
                          <m:rPr>
                            <m:nor/>
                          </m:rPr>
                          <a:rPr lang="en-US" sz="1800" dirty="0">
                            <a:latin typeface="Cambria Math" panose="02040503050406030204" pitchFamily="18" charset="0"/>
                          </a:rPr>
                          <m:t>microplastics</m:t>
                        </m:r>
                        <m:r>
                          <m:rPr>
                            <m:nor/>
                          </m:rPr>
                          <a:rPr lang="en-US" sz="1800" dirty="0">
                            <a:latin typeface="Cambria Math" panose="02040503050406030204" pitchFamily="18" charset="0"/>
                          </a:rPr>
                          <m:t> </m:t>
                        </m:r>
                        <m:r>
                          <m:rPr>
                            <m:nor/>
                          </m:rPr>
                          <a:rPr lang="en-US" sz="1800" dirty="0">
                            <a:latin typeface="Cambria Math" panose="02040503050406030204" pitchFamily="18" charset="0"/>
                          </a:rPr>
                          <m:t>on</m:t>
                        </m:r>
                        <m:r>
                          <m:rPr>
                            <m:nor/>
                          </m:rPr>
                          <a:rPr lang="en-US" sz="1800" dirty="0">
                            <a:latin typeface="Cambria Math" panose="02040503050406030204" pitchFamily="18" charset="0"/>
                          </a:rPr>
                          <m:t> </m:t>
                        </m:r>
                        <m:r>
                          <m:rPr>
                            <m:nor/>
                          </m:rPr>
                          <a:rPr lang="en-US" sz="1800" dirty="0">
                            <a:latin typeface="Cambria Math" panose="02040503050406030204" pitchFamily="18" charset="0"/>
                          </a:rPr>
                          <m:t>the</m:t>
                        </m:r>
                        <m:r>
                          <m:rPr>
                            <m:nor/>
                          </m:rPr>
                          <a:rPr lang="en-US" sz="1800" dirty="0">
                            <a:latin typeface="Cambria Math" panose="02040503050406030204" pitchFamily="18" charset="0"/>
                          </a:rPr>
                          <m:t> </m:t>
                        </m:r>
                        <m:r>
                          <m:rPr>
                            <m:nor/>
                          </m:rPr>
                          <a:rPr lang="en-US" sz="1800" dirty="0">
                            <a:latin typeface="Cambria Math" panose="02040503050406030204" pitchFamily="18" charset="0"/>
                          </a:rPr>
                          <m:t>filter</m:t>
                        </m:r>
                      </m:num>
                      <m:den>
                        <m:r>
                          <m:rPr>
                            <m:nor/>
                          </m:rPr>
                          <a:rPr lang="en-US" sz="1800" dirty="0">
                            <a:latin typeface="Cambria Math" panose="02040503050406030204" pitchFamily="18" charset="0"/>
                          </a:rPr>
                          <m:t>Dry</m:t>
                        </m:r>
                        <m:r>
                          <m:rPr>
                            <m:nor/>
                          </m:rPr>
                          <a:rPr lang="en-US" sz="1800" dirty="0">
                            <a:latin typeface="Cambria Math" panose="02040503050406030204" pitchFamily="18" charset="0"/>
                          </a:rPr>
                          <m:t> </m:t>
                        </m:r>
                        <m:r>
                          <m:rPr>
                            <m:nor/>
                          </m:rPr>
                          <a:rPr lang="en-US" sz="1800" dirty="0">
                            <a:latin typeface="Cambria Math" panose="02040503050406030204" pitchFamily="18" charset="0"/>
                          </a:rPr>
                          <m:t>weight</m:t>
                        </m:r>
                        <m:r>
                          <m:rPr>
                            <m:nor/>
                          </m:rPr>
                          <a:rPr lang="en-US" sz="1800" dirty="0">
                            <a:latin typeface="Cambria Math" panose="02040503050406030204" pitchFamily="18" charset="0"/>
                          </a:rPr>
                          <m:t> </m:t>
                        </m:r>
                        <m:r>
                          <m:rPr>
                            <m:nor/>
                          </m:rPr>
                          <a:rPr lang="en-US" sz="1800" dirty="0">
                            <a:latin typeface="Cambria Math" panose="02040503050406030204" pitchFamily="18" charset="0"/>
                          </a:rPr>
                          <m:t>of</m:t>
                        </m:r>
                        <m:r>
                          <m:rPr>
                            <m:nor/>
                          </m:rPr>
                          <a:rPr lang="en-US" sz="1800" dirty="0">
                            <a:latin typeface="Cambria Math" panose="02040503050406030204" pitchFamily="18" charset="0"/>
                          </a:rPr>
                          <m:t> </m:t>
                        </m:r>
                        <m:r>
                          <m:rPr>
                            <m:nor/>
                          </m:rPr>
                          <a:rPr lang="en-US" sz="1800" dirty="0">
                            <a:latin typeface="Cambria Math" panose="02040503050406030204" pitchFamily="18" charset="0"/>
                          </a:rPr>
                          <m:t>the</m:t>
                        </m:r>
                        <m:r>
                          <m:rPr>
                            <m:nor/>
                          </m:rPr>
                          <a:rPr lang="en-US" sz="1800" dirty="0">
                            <a:latin typeface="Cambria Math" panose="02040503050406030204" pitchFamily="18" charset="0"/>
                          </a:rPr>
                          <m:t> </m:t>
                        </m:r>
                        <m:r>
                          <m:rPr>
                            <m:nor/>
                          </m:rPr>
                          <a:rPr lang="en-US" sz="1800" dirty="0">
                            <a:latin typeface="Cambria Math" panose="02040503050406030204" pitchFamily="18" charset="0"/>
                          </a:rPr>
                          <m:t>sample</m:t>
                        </m:r>
                        <m:r>
                          <m:rPr>
                            <m:nor/>
                          </m:rPr>
                          <a:rPr lang="en-US" sz="1800" dirty="0">
                            <a:latin typeface="Cambria Math" panose="02040503050406030204" pitchFamily="18" charset="0"/>
                          </a:rPr>
                          <m:t> (</m:t>
                        </m:r>
                        <m:r>
                          <m:rPr>
                            <m:nor/>
                          </m:rPr>
                          <a:rPr lang="en-US" sz="1800" dirty="0">
                            <a:latin typeface="Cambria Math" panose="02040503050406030204" pitchFamily="18" charset="0"/>
                          </a:rPr>
                          <m:t>kg</m:t>
                        </m:r>
                        <m:r>
                          <m:rPr>
                            <m:nor/>
                          </m:rPr>
                          <a:rPr lang="en-US" sz="1800" dirty="0">
                            <a:latin typeface="Cambria Math" panose="02040503050406030204" pitchFamily="18" charset="0"/>
                          </a:rPr>
                          <m:t>)</m:t>
                        </m:r>
                        <m:r>
                          <m:rPr>
                            <m:nor/>
                          </m:rPr>
                          <a:rPr lang="es-CO" sz="1800" dirty="0">
                            <a:latin typeface="Cambria Math" panose="02040503050406030204" pitchFamily="18" charset="0"/>
                          </a:rPr>
                          <m:t> </m:t>
                        </m:r>
                      </m:den>
                    </m:f>
                  </m:oMath>
                </a14:m>
                <a:endParaRPr lang="es-CO" sz="1800" dirty="0"/>
              </a:p>
            </p:txBody>
          </p:sp>
        </mc:Choice>
        <mc:Fallback xmlns="">
          <p:sp>
            <p:nvSpPr>
              <p:cNvPr id="17" name="CuadroTexto 16"/>
              <p:cNvSpPr txBox="1">
                <a:spLocks noRot="1" noChangeAspect="1" noMove="1" noResize="1" noEditPoints="1" noAdjustHandles="1" noChangeArrowheads="1" noChangeShapeType="1" noTextEdit="1"/>
              </p:cNvSpPr>
              <p:nvPr/>
            </p:nvSpPr>
            <p:spPr>
              <a:xfrm>
                <a:off x="102054" y="4653643"/>
                <a:ext cx="8103180" cy="510333"/>
              </a:xfrm>
              <a:prstGeom prst="rect">
                <a:avLst/>
              </a:prstGeom>
              <a:blipFill rotWithShape="1">
                <a:blip r:embed="rId3"/>
                <a:stretch>
                  <a:fillRect l="-6" t="-71" r="-708" b="31"/>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8" name="CuadroTexto 17"/>
              <p:cNvSpPr txBox="1"/>
              <p:nvPr/>
            </p:nvSpPr>
            <p:spPr>
              <a:xfrm>
                <a:off x="116314" y="3718415"/>
                <a:ext cx="8105398" cy="510333"/>
              </a:xfrm>
              <a:prstGeom prst="rect">
                <a:avLst/>
              </a:prstGeom>
              <a:noFill/>
            </p:spPr>
            <p:txBody>
              <a:bodyPr wrap="square" lIns="0" tIns="0" rIns="0" bIns="0" rtlCol="0">
                <a:spAutoFit/>
              </a:bodyPr>
              <a:lstStyle/>
              <a:p>
                <a:r>
                  <a:rPr lang="en-US" sz="1800" dirty="0"/>
                  <a:t>Microplastic abundance (MPs </a:t>
                </a:r>
                <a14:m>
                  <m:oMath xmlns:m="http://schemas.openxmlformats.org/officeDocument/2006/math">
                    <m:r>
                      <m:rPr>
                        <m:nor/>
                      </m:rPr>
                      <a:rPr lang="en-US" sz="1800" dirty="0">
                        <a:latin typeface="Cambria Math" panose="02040503050406030204" pitchFamily="18" charset="0"/>
                      </a:rPr>
                      <m:t>m</m:t>
                    </m:r>
                    <m:r>
                      <m:rPr>
                        <m:nor/>
                      </m:rPr>
                      <a:rPr lang="en-US" sz="1800" dirty="0">
                        <a:latin typeface="Cambria Math" panose="02040503050406030204" pitchFamily="18" charset="0"/>
                      </a:rPr>
                      <m:t>⁻²</m:t>
                    </m:r>
                  </m:oMath>
                </a14:m>
                <a:r>
                  <a:rPr lang="en-US" sz="1800" dirty="0"/>
                  <a:t>) </a:t>
                </a:r>
                <a14:m>
                  <m:oMath xmlns:m="http://schemas.openxmlformats.org/officeDocument/2006/math">
                    <m:r>
                      <a:rPr lang="es-CO" sz="1800" b="0" i="1" smtClean="0">
                        <a:latin typeface="Cambria Math" panose="02040503050406030204" pitchFamily="18" charset="0"/>
                      </a:rPr>
                      <m:t>=</m:t>
                    </m:r>
                    <m:f>
                      <m:fPr>
                        <m:ctrlPr>
                          <a:rPr lang="es-CO" sz="1800" i="1" smtClean="0">
                            <a:latin typeface="Cambria Math" panose="02040503050406030204" pitchFamily="18" charset="0"/>
                          </a:rPr>
                        </m:ctrlPr>
                      </m:fPr>
                      <m:num>
                        <m:r>
                          <m:rPr>
                            <m:nor/>
                          </m:rPr>
                          <a:rPr lang="en-US" sz="1800" dirty="0">
                            <a:latin typeface="Cambria Math" panose="02040503050406030204" pitchFamily="18" charset="0"/>
                          </a:rPr>
                          <m:t>Total</m:t>
                        </m:r>
                        <m:r>
                          <m:rPr>
                            <m:nor/>
                          </m:rPr>
                          <a:rPr lang="en-US" sz="1800" dirty="0">
                            <a:latin typeface="Cambria Math" panose="02040503050406030204" pitchFamily="18" charset="0"/>
                          </a:rPr>
                          <m:t> </m:t>
                        </m:r>
                        <m:r>
                          <m:rPr>
                            <m:nor/>
                          </m:rPr>
                          <a:rPr lang="en-US" sz="1800" dirty="0">
                            <a:latin typeface="Cambria Math" panose="02040503050406030204" pitchFamily="18" charset="0"/>
                          </a:rPr>
                          <m:t>number</m:t>
                        </m:r>
                        <m:r>
                          <m:rPr>
                            <m:nor/>
                          </m:rPr>
                          <a:rPr lang="en-US" sz="1800" dirty="0">
                            <a:latin typeface="Cambria Math" panose="02040503050406030204" pitchFamily="18" charset="0"/>
                          </a:rPr>
                          <m:t> </m:t>
                        </m:r>
                        <m:r>
                          <m:rPr>
                            <m:nor/>
                          </m:rPr>
                          <a:rPr lang="en-US" sz="1800" dirty="0">
                            <a:latin typeface="Cambria Math" panose="02040503050406030204" pitchFamily="18" charset="0"/>
                          </a:rPr>
                          <m:t>of</m:t>
                        </m:r>
                        <m:r>
                          <m:rPr>
                            <m:nor/>
                          </m:rPr>
                          <a:rPr lang="en-US" sz="1800" dirty="0">
                            <a:latin typeface="Cambria Math" panose="02040503050406030204" pitchFamily="18" charset="0"/>
                          </a:rPr>
                          <m:t> </m:t>
                        </m:r>
                        <m:r>
                          <m:rPr>
                            <m:nor/>
                          </m:rPr>
                          <a:rPr lang="en-US" sz="1800" dirty="0">
                            <a:latin typeface="Cambria Math" panose="02040503050406030204" pitchFamily="18" charset="0"/>
                          </a:rPr>
                          <m:t>microplastics</m:t>
                        </m:r>
                        <m:r>
                          <m:rPr>
                            <m:nor/>
                          </m:rPr>
                          <a:rPr lang="en-US" sz="1800" dirty="0">
                            <a:latin typeface="Cambria Math" panose="02040503050406030204" pitchFamily="18" charset="0"/>
                          </a:rPr>
                          <m:t> </m:t>
                        </m:r>
                        <m:r>
                          <m:rPr>
                            <m:nor/>
                          </m:rPr>
                          <a:rPr lang="en-US" sz="1800" dirty="0">
                            <a:latin typeface="Cambria Math" panose="02040503050406030204" pitchFamily="18" charset="0"/>
                          </a:rPr>
                          <m:t>on</m:t>
                        </m:r>
                        <m:r>
                          <m:rPr>
                            <m:nor/>
                          </m:rPr>
                          <a:rPr lang="en-US" sz="1800" dirty="0">
                            <a:latin typeface="Cambria Math" panose="02040503050406030204" pitchFamily="18" charset="0"/>
                          </a:rPr>
                          <m:t> </m:t>
                        </m:r>
                        <m:r>
                          <m:rPr>
                            <m:nor/>
                          </m:rPr>
                          <a:rPr lang="en-US" sz="1800" dirty="0">
                            <a:latin typeface="Cambria Math" panose="02040503050406030204" pitchFamily="18" charset="0"/>
                          </a:rPr>
                          <m:t>the</m:t>
                        </m:r>
                        <m:r>
                          <m:rPr>
                            <m:nor/>
                          </m:rPr>
                          <a:rPr lang="en-US" sz="1800" dirty="0">
                            <a:latin typeface="Cambria Math" panose="02040503050406030204" pitchFamily="18" charset="0"/>
                          </a:rPr>
                          <m:t> </m:t>
                        </m:r>
                        <m:r>
                          <m:rPr>
                            <m:nor/>
                          </m:rPr>
                          <a:rPr lang="en-US" sz="1800" dirty="0">
                            <a:latin typeface="Cambria Math" panose="02040503050406030204" pitchFamily="18" charset="0"/>
                          </a:rPr>
                          <m:t>filter</m:t>
                        </m:r>
                      </m:num>
                      <m:den>
                        <m:r>
                          <m:rPr>
                            <m:nor/>
                          </m:rPr>
                          <a:rPr lang="en-US" sz="1800" dirty="0">
                            <a:latin typeface="Cambria Math" panose="02040503050406030204" pitchFamily="18" charset="0"/>
                          </a:rPr>
                          <m:t>Sample</m:t>
                        </m:r>
                        <m:r>
                          <m:rPr>
                            <m:nor/>
                          </m:rPr>
                          <a:rPr lang="en-US" sz="1800" dirty="0">
                            <a:latin typeface="Cambria Math" panose="02040503050406030204" pitchFamily="18" charset="0"/>
                          </a:rPr>
                          <m:t> </m:t>
                        </m:r>
                        <m:r>
                          <m:rPr>
                            <m:nor/>
                          </m:rPr>
                          <a:rPr lang="en-US" sz="1800" dirty="0">
                            <a:latin typeface="Cambria Math" panose="02040503050406030204" pitchFamily="18" charset="0"/>
                          </a:rPr>
                          <m:t>area</m:t>
                        </m:r>
                        <m:r>
                          <m:rPr>
                            <m:nor/>
                          </m:rPr>
                          <a:rPr lang="en-US" sz="1800" dirty="0">
                            <a:latin typeface="Cambria Math" panose="02040503050406030204" pitchFamily="18" charset="0"/>
                          </a:rPr>
                          <m:t> </m:t>
                        </m:r>
                        <m:r>
                          <m:rPr>
                            <m:nor/>
                          </m:rPr>
                          <a:rPr lang="en-US" sz="1800" dirty="0">
                            <a:latin typeface="Cambria Math" panose="02040503050406030204" pitchFamily="18" charset="0"/>
                          </a:rPr>
                          <m:t>analyzed</m:t>
                        </m:r>
                        <m:r>
                          <m:rPr>
                            <m:nor/>
                          </m:rPr>
                          <a:rPr lang="en-US" sz="1800" dirty="0">
                            <a:latin typeface="Cambria Math" panose="02040503050406030204" pitchFamily="18" charset="0"/>
                          </a:rPr>
                          <m:t> (0.0625 </m:t>
                        </m:r>
                        <m:r>
                          <m:rPr>
                            <m:nor/>
                          </m:rPr>
                          <a:rPr lang="en-US" sz="1800" dirty="0">
                            <a:latin typeface="Cambria Math" panose="02040503050406030204" pitchFamily="18" charset="0"/>
                          </a:rPr>
                          <m:t>m</m:t>
                        </m:r>
                        <m:r>
                          <m:rPr>
                            <m:nor/>
                          </m:rPr>
                          <a:rPr lang="en-US" sz="1800" dirty="0">
                            <a:latin typeface="Cambria Math" panose="02040503050406030204" pitchFamily="18" charset="0"/>
                          </a:rPr>
                          <m:t>²)</m:t>
                        </m:r>
                      </m:den>
                    </m:f>
                  </m:oMath>
                </a14:m>
                <a:endParaRPr lang="es-CO" sz="1800" dirty="0"/>
              </a:p>
            </p:txBody>
          </p:sp>
        </mc:Choice>
        <mc:Fallback xmlns="">
          <p:sp>
            <p:nvSpPr>
              <p:cNvPr id="18" name="CuadroTexto 17"/>
              <p:cNvSpPr txBox="1">
                <a:spLocks noRot="1" noChangeAspect="1" noMove="1" noResize="1" noEditPoints="1" noAdjustHandles="1" noChangeArrowheads="1" noChangeShapeType="1" noTextEdit="1"/>
              </p:cNvSpPr>
              <p:nvPr/>
            </p:nvSpPr>
            <p:spPr>
              <a:xfrm>
                <a:off x="116314" y="3718415"/>
                <a:ext cx="8105398" cy="510333"/>
              </a:xfrm>
              <a:prstGeom prst="rect">
                <a:avLst/>
              </a:prstGeom>
              <a:blipFill rotWithShape="1">
                <a:blip r:embed="rId4"/>
                <a:stretch>
                  <a:fillRect l="-1" t="-96" r="5" b="-1811"/>
                </a:stretch>
              </a:blipFill>
            </p:spPr>
            <p:txBody>
              <a:bodyPr/>
              <a:lstStyle/>
              <a:p>
                <a:r>
                  <a:rPr lang="en-US" altLang="en-US">
                    <a:noFill/>
                  </a:rPr>
                  <a:t> </a:t>
                </a:r>
              </a:p>
            </p:txBody>
          </p:sp>
        </mc:Fallback>
      </mc:AlternateContent>
      <p:sp>
        <p:nvSpPr>
          <p:cNvPr id="19" name="Rectangle 1"/>
          <p:cNvSpPr>
            <a:spLocks noChangeArrowheads="1"/>
          </p:cNvSpPr>
          <p:nvPr/>
        </p:nvSpPr>
        <p:spPr bwMode="auto">
          <a:xfrm>
            <a:off x="8514073" y="3012924"/>
            <a:ext cx="3240041" cy="2308324"/>
          </a:xfrm>
          <a:prstGeom prst="rect">
            <a:avLst/>
          </a:prstGeom>
          <a:solidFill>
            <a:schemeClr val="accent1">
              <a:lumMod val="40000"/>
              <a:lumOff val="60000"/>
            </a:schemeClr>
          </a:solidFill>
          <a:ln w="9525">
            <a:solidFill>
              <a:schemeClr val="tx1"/>
            </a:solidFill>
            <a:miter lim="800000"/>
          </a:ln>
          <a:effectLst/>
        </p:spPr>
        <p:txBody>
          <a:bodyPr vert="horz" wrap="squar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s-CO" altLang="es-CO" sz="1800" b="0" i="0" u="none" strike="noStrike" cap="none" normalizeH="0" baseline="0" dirty="0">
                <a:ln>
                  <a:noFill/>
                </a:ln>
                <a:solidFill>
                  <a:schemeClr val="tx1"/>
                </a:solidFill>
                <a:effectLst/>
                <a:latin typeface="Arial" panose="020B0604020202020204" pitchFamily="34" charset="0"/>
              </a:rPr>
              <a:t>Record </a:t>
            </a:r>
            <a:r>
              <a:rPr kumimoji="0" lang="es-CO" altLang="es-CO" sz="1800" b="0" i="0" u="none" strike="noStrike" cap="none" normalizeH="0" baseline="0" dirty="0" err="1">
                <a:ln>
                  <a:noFill/>
                </a:ln>
                <a:solidFill>
                  <a:schemeClr val="tx1"/>
                </a:solidFill>
                <a:effectLst/>
                <a:latin typeface="Arial" panose="020B0604020202020204" pitchFamily="34" charset="0"/>
              </a:rPr>
              <a:t>the</a:t>
            </a:r>
            <a:r>
              <a:rPr kumimoji="0" lang="es-CO" altLang="es-CO" sz="1800" b="0" i="0" u="none" strike="noStrike" cap="none" normalizeH="0" baseline="0" dirty="0">
                <a:ln>
                  <a:noFill/>
                </a:ln>
                <a:solidFill>
                  <a:schemeClr val="tx1"/>
                </a:solidFill>
                <a:effectLst/>
                <a:latin typeface="Arial" panose="020B0604020202020204" pitchFamily="34" charset="0"/>
              </a:rPr>
              <a:t> </a:t>
            </a:r>
            <a:r>
              <a:rPr kumimoji="0" lang="es-CO" altLang="es-CO" sz="1800" b="0" i="0" u="none" strike="noStrike" cap="none" normalizeH="0" baseline="0" dirty="0" err="1">
                <a:ln>
                  <a:noFill/>
                </a:ln>
                <a:solidFill>
                  <a:schemeClr val="tx1"/>
                </a:solidFill>
                <a:effectLst/>
                <a:latin typeface="Arial" panose="020B0604020202020204" pitchFamily="34" charset="0"/>
              </a:rPr>
              <a:t>abundance</a:t>
            </a:r>
            <a:r>
              <a:rPr kumimoji="0" lang="es-CO" altLang="es-CO" sz="1800" b="0" i="0" u="none" strike="noStrike" cap="none" normalizeH="0" baseline="0" dirty="0">
                <a:ln>
                  <a:noFill/>
                </a:ln>
                <a:solidFill>
                  <a:schemeClr val="tx1"/>
                </a:solidFill>
                <a:effectLst/>
                <a:latin typeface="Arial" panose="020B0604020202020204" pitchFamily="34" charset="0"/>
              </a:rPr>
              <a:t> </a:t>
            </a:r>
            <a:r>
              <a:rPr kumimoji="0" lang="es-CO" altLang="es-CO" sz="1800" b="0" i="0" u="none" strike="noStrike" cap="none" normalizeH="0" baseline="0" dirty="0" err="1">
                <a:ln>
                  <a:noFill/>
                </a:ln>
                <a:solidFill>
                  <a:schemeClr val="tx1"/>
                </a:solidFill>
                <a:effectLst/>
                <a:latin typeface="Arial" panose="020B0604020202020204" pitchFamily="34" charset="0"/>
              </a:rPr>
              <a:t>values</a:t>
            </a:r>
            <a:r>
              <a:rPr kumimoji="0" lang="es-CO" altLang="es-CO" sz="1800" b="0" i="0" u="none" strike="noStrike" cap="none" normalizeH="0" baseline="0" dirty="0">
                <a:ln>
                  <a:noFill/>
                </a:ln>
                <a:solidFill>
                  <a:schemeClr val="tx1"/>
                </a:solidFill>
                <a:effectLst/>
                <a:latin typeface="Arial" panose="020B0604020202020204" pitchFamily="34" charset="0"/>
              </a:rPr>
              <a:t> </a:t>
            </a:r>
            <a:r>
              <a:rPr kumimoji="0" lang="es-CO" altLang="es-CO" sz="1800" b="0" i="0" u="none" strike="noStrike" cap="none" normalizeH="0" baseline="0" dirty="0" err="1">
                <a:ln>
                  <a:noFill/>
                </a:ln>
                <a:solidFill>
                  <a:schemeClr val="tx1"/>
                </a:solidFill>
                <a:effectLst/>
                <a:latin typeface="Arial" panose="020B0604020202020204" pitchFamily="34" charset="0"/>
              </a:rPr>
              <a:t>by</a:t>
            </a:r>
            <a:r>
              <a:rPr kumimoji="0" lang="es-CO" altLang="es-CO" sz="1800" b="0" i="0" u="none" strike="noStrike" cap="none" normalizeH="0" baseline="0" dirty="0">
                <a:ln>
                  <a:noFill/>
                </a:ln>
                <a:solidFill>
                  <a:schemeClr val="tx1"/>
                </a:solidFill>
                <a:effectLst/>
                <a:latin typeface="Arial" panose="020B0604020202020204" pitchFamily="34" charset="0"/>
              </a:rPr>
              <a:t> </a:t>
            </a:r>
            <a:r>
              <a:rPr kumimoji="0" lang="es-CO" altLang="es-CO" sz="1800" b="0" i="0" u="none" strike="noStrike" cap="none" normalizeH="0" baseline="0" dirty="0" err="1">
                <a:ln>
                  <a:noFill/>
                </a:ln>
                <a:solidFill>
                  <a:schemeClr val="tx1"/>
                </a:solidFill>
                <a:effectLst/>
                <a:latin typeface="Arial" panose="020B0604020202020204" pitchFamily="34" charset="0"/>
              </a:rPr>
              <a:t>type</a:t>
            </a:r>
            <a:r>
              <a:rPr kumimoji="0" lang="es-CO" altLang="es-CO" sz="1800" b="0" i="0" u="none" strike="noStrike" cap="none" normalizeH="0" baseline="0" dirty="0">
                <a:ln>
                  <a:noFill/>
                </a:ln>
                <a:solidFill>
                  <a:schemeClr val="tx1"/>
                </a:solidFill>
                <a:effectLst/>
                <a:latin typeface="Arial" panose="020B0604020202020204" pitchFamily="34" charset="0"/>
              </a:rPr>
              <a:t> of </a:t>
            </a:r>
            <a:r>
              <a:rPr kumimoji="0" lang="es-CO" altLang="es-CO" sz="1800" b="0" i="0" u="none" strike="noStrike" cap="none" normalizeH="0" baseline="0" dirty="0" err="1">
                <a:ln>
                  <a:noFill/>
                </a:ln>
                <a:solidFill>
                  <a:schemeClr val="tx1"/>
                </a:solidFill>
                <a:effectLst/>
                <a:latin typeface="Arial" panose="020B0604020202020204" pitchFamily="34" charset="0"/>
              </a:rPr>
              <a:t>microplastic</a:t>
            </a:r>
            <a:r>
              <a:rPr kumimoji="0" lang="es-CO" altLang="es-CO" sz="1800" b="0" i="0" u="none" strike="noStrike" cap="none" normalizeH="0" baseline="0" dirty="0">
                <a:ln>
                  <a:noFill/>
                </a:ln>
                <a:solidFill>
                  <a:schemeClr val="tx1"/>
                </a:solidFill>
                <a:effectLst/>
                <a:latin typeface="Arial" panose="020B0604020202020204" pitchFamily="34" charset="0"/>
              </a:rPr>
              <a:t> (</a:t>
            </a:r>
            <a:r>
              <a:rPr kumimoji="0" lang="es-CO" altLang="es-CO" sz="1800" b="0" i="0" u="none" strike="noStrike" cap="none" normalizeH="0" baseline="0" dirty="0" err="1">
                <a:ln>
                  <a:noFill/>
                </a:ln>
                <a:solidFill>
                  <a:schemeClr val="tx1"/>
                </a:solidFill>
                <a:effectLst/>
                <a:latin typeface="Arial" panose="020B0604020202020204" pitchFamily="34" charset="0"/>
              </a:rPr>
              <a:t>primary</a:t>
            </a:r>
            <a:r>
              <a:rPr kumimoji="0" lang="es-CO" altLang="es-CO" sz="1800" b="0" i="0" u="none" strike="noStrike" cap="none" normalizeH="0" baseline="0" dirty="0">
                <a:ln>
                  <a:noFill/>
                </a:ln>
                <a:solidFill>
                  <a:schemeClr val="tx1"/>
                </a:solidFill>
                <a:effectLst/>
                <a:latin typeface="Arial" panose="020B0604020202020204" pitchFamily="34" charset="0"/>
              </a:rPr>
              <a:t> </a:t>
            </a:r>
            <a:r>
              <a:rPr kumimoji="0" lang="es-CO" altLang="es-CO" sz="1800" b="0" i="0" u="none" strike="noStrike" cap="none" normalizeH="0" baseline="0" dirty="0" err="1">
                <a:ln>
                  <a:noFill/>
                </a:ln>
                <a:solidFill>
                  <a:schemeClr val="tx1"/>
                </a:solidFill>
                <a:effectLst/>
                <a:latin typeface="Arial" panose="020B0604020202020204" pitchFamily="34" charset="0"/>
              </a:rPr>
              <a:t>or</a:t>
            </a:r>
            <a:r>
              <a:rPr kumimoji="0" lang="es-CO" altLang="es-CO" sz="1800" b="0" i="0" u="none" strike="noStrike" cap="none" normalizeH="0" baseline="0" dirty="0">
                <a:ln>
                  <a:noFill/>
                </a:ln>
                <a:solidFill>
                  <a:schemeClr val="tx1"/>
                </a:solidFill>
                <a:effectLst/>
                <a:latin typeface="Arial" panose="020B0604020202020204" pitchFamily="34" charset="0"/>
              </a:rPr>
              <a:t> </a:t>
            </a:r>
            <a:r>
              <a:rPr kumimoji="0" lang="es-CO" altLang="es-CO" sz="1800" b="0" i="0" u="none" strike="noStrike" cap="none" normalizeH="0" baseline="0" dirty="0" err="1">
                <a:ln>
                  <a:noFill/>
                </a:ln>
                <a:solidFill>
                  <a:schemeClr val="tx1"/>
                </a:solidFill>
                <a:effectLst/>
                <a:latin typeface="Arial" panose="020B0604020202020204" pitchFamily="34" charset="0"/>
              </a:rPr>
              <a:t>secondary</a:t>
            </a:r>
            <a:r>
              <a:rPr kumimoji="0" lang="es-CO" altLang="es-CO" sz="1800" b="0" i="0" u="none" strike="noStrike" cap="none" normalizeH="0" baseline="0" dirty="0">
                <a:ln>
                  <a:noFill/>
                </a:ln>
                <a:solidFill>
                  <a:schemeClr val="tx1"/>
                </a:solidFill>
                <a:effectLst/>
                <a:latin typeface="Arial" panose="020B0604020202020204" pitchFamily="34" charset="0"/>
              </a:rPr>
              <a:t>) and total </a:t>
            </a:r>
            <a:r>
              <a:rPr kumimoji="0" lang="es-CO" altLang="es-CO" sz="1800" b="0" i="0" u="none" strike="noStrike" cap="none" normalizeH="0" baseline="0" dirty="0" err="1">
                <a:ln>
                  <a:noFill/>
                </a:ln>
                <a:solidFill>
                  <a:schemeClr val="tx1"/>
                </a:solidFill>
                <a:effectLst/>
                <a:latin typeface="Arial" panose="020B0604020202020204" pitchFamily="34" charset="0"/>
              </a:rPr>
              <a:t>abundance</a:t>
            </a:r>
            <a:r>
              <a:rPr kumimoji="0" lang="es-CO" altLang="es-CO" sz="1800" b="0" i="0" u="none" strike="noStrike" cap="none" normalizeH="0" baseline="0" dirty="0">
                <a:ln>
                  <a:noFill/>
                </a:ln>
                <a:solidFill>
                  <a:schemeClr val="tx1"/>
                </a:solidFill>
                <a:effectLst/>
                <a:latin typeface="Arial" panose="020B0604020202020204" pitchFamily="34" charset="0"/>
              </a:rPr>
              <a:t> (MP m⁻² and MP kg⁻¹ </a:t>
            </a:r>
            <a:r>
              <a:rPr kumimoji="0" lang="es-CO" altLang="es-CO" sz="1800" b="0" i="0" u="none" strike="noStrike" cap="none" normalizeH="0" baseline="0" dirty="0" err="1">
                <a:ln>
                  <a:noFill/>
                </a:ln>
                <a:solidFill>
                  <a:schemeClr val="tx1"/>
                </a:solidFill>
                <a:effectLst/>
                <a:latin typeface="Arial" panose="020B0604020202020204" pitchFamily="34" charset="0"/>
              </a:rPr>
              <a:t>dry</a:t>
            </a:r>
            <a:r>
              <a:rPr kumimoji="0" lang="es-CO" altLang="es-CO" sz="1800" b="0" i="0" u="none" strike="noStrike" cap="none" normalizeH="0" baseline="0" dirty="0">
                <a:ln>
                  <a:noFill/>
                </a:ln>
                <a:solidFill>
                  <a:schemeClr val="tx1"/>
                </a:solidFill>
                <a:effectLst/>
                <a:latin typeface="Arial" panose="020B0604020202020204" pitchFamily="34" charset="0"/>
              </a:rPr>
              <a:t> </a:t>
            </a:r>
            <a:r>
              <a:rPr kumimoji="0" lang="es-CO" altLang="es-CO" sz="1800" b="0" i="0" u="none" strike="noStrike" cap="none" normalizeH="0" baseline="0" dirty="0" err="1">
                <a:ln>
                  <a:noFill/>
                </a:ln>
                <a:solidFill>
                  <a:schemeClr val="tx1"/>
                </a:solidFill>
                <a:effectLst/>
                <a:latin typeface="Arial" panose="020B0604020202020204" pitchFamily="34" charset="0"/>
              </a:rPr>
              <a:t>weight</a:t>
            </a:r>
            <a:r>
              <a:rPr kumimoji="0" lang="es-CO" altLang="es-CO" sz="1800" b="0" i="0" u="none" strike="noStrike" cap="none" normalizeH="0" baseline="0" dirty="0">
                <a:ln>
                  <a:noFill/>
                </a:ln>
                <a:solidFill>
                  <a:schemeClr val="tx1"/>
                </a:solidFill>
                <a:effectLst/>
                <a:latin typeface="Arial" panose="020B0604020202020204" pitchFamily="34" charset="0"/>
              </a:rPr>
              <a:t>) </a:t>
            </a:r>
            <a:r>
              <a:rPr kumimoji="0" lang="es-CO" altLang="es-CO" sz="1800" b="0" i="0" u="none" strike="noStrike" cap="none" normalizeH="0" baseline="0" dirty="0" err="1">
                <a:ln>
                  <a:noFill/>
                </a:ln>
                <a:solidFill>
                  <a:schemeClr val="tx1"/>
                </a:solidFill>
                <a:effectLst/>
                <a:latin typeface="Arial" panose="020B0604020202020204" pitchFamily="34" charset="0"/>
              </a:rPr>
              <a:t>for</a:t>
            </a:r>
            <a:r>
              <a:rPr kumimoji="0" lang="es-CO" altLang="es-CO" sz="1800" b="0" i="0" u="none" strike="noStrike" cap="none" normalizeH="0" baseline="0" dirty="0">
                <a:ln>
                  <a:noFill/>
                </a:ln>
                <a:solidFill>
                  <a:schemeClr val="tx1"/>
                </a:solidFill>
                <a:effectLst/>
                <a:latin typeface="Arial" panose="020B0604020202020204" pitchFamily="34" charset="0"/>
              </a:rPr>
              <a:t> </a:t>
            </a:r>
            <a:r>
              <a:rPr kumimoji="0" lang="es-CO" altLang="es-CO" sz="1800" b="0" i="0" u="none" strike="noStrike" cap="none" normalizeH="0" baseline="0" dirty="0" err="1">
                <a:ln>
                  <a:noFill/>
                </a:ln>
                <a:solidFill>
                  <a:schemeClr val="tx1"/>
                </a:solidFill>
                <a:effectLst/>
                <a:latin typeface="Arial" panose="020B0604020202020204" pitchFamily="34" charset="0"/>
              </a:rPr>
              <a:t>the</a:t>
            </a:r>
            <a:r>
              <a:rPr kumimoji="0" lang="es-CO" altLang="es-CO" sz="1800" b="0" i="0" u="none" strike="noStrike" cap="none" normalizeH="0" baseline="0" dirty="0">
                <a:ln>
                  <a:noFill/>
                </a:ln>
                <a:solidFill>
                  <a:schemeClr val="tx1"/>
                </a:solidFill>
                <a:effectLst/>
                <a:latin typeface="Arial" panose="020B0604020202020204" pitchFamily="34" charset="0"/>
              </a:rPr>
              <a:t> </a:t>
            </a:r>
            <a:r>
              <a:rPr kumimoji="0" lang="es-CO" altLang="es-CO" sz="1800" b="0" i="0" u="none" strike="noStrike" cap="none" normalizeH="0" baseline="0" dirty="0" err="1">
                <a:ln>
                  <a:noFill/>
                </a:ln>
                <a:solidFill>
                  <a:schemeClr val="tx1"/>
                </a:solidFill>
                <a:effectLst/>
                <a:latin typeface="Arial" panose="020B0604020202020204" pitchFamily="34" charset="0"/>
              </a:rPr>
              <a:t>analyzed</a:t>
            </a:r>
            <a:r>
              <a:rPr kumimoji="0" lang="es-CO" altLang="es-CO" sz="1800" b="0" i="0" u="none" strike="noStrike" cap="none" normalizeH="0" baseline="0" dirty="0">
                <a:ln>
                  <a:noFill/>
                </a:ln>
                <a:solidFill>
                  <a:schemeClr val="tx1"/>
                </a:solidFill>
                <a:effectLst/>
                <a:latin typeface="Arial" panose="020B0604020202020204" pitchFamily="34" charset="0"/>
              </a:rPr>
              <a:t> </a:t>
            </a:r>
            <a:r>
              <a:rPr kumimoji="0" lang="es-CO" altLang="es-CO" sz="1800" b="0" i="0" u="none" strike="noStrike" cap="none" normalizeH="0" baseline="0" dirty="0" err="1">
                <a:ln>
                  <a:noFill/>
                </a:ln>
                <a:solidFill>
                  <a:schemeClr val="tx1"/>
                </a:solidFill>
                <a:effectLst/>
                <a:latin typeface="Arial" panose="020B0604020202020204" pitchFamily="34" charset="0"/>
              </a:rPr>
              <a:t>fractions</a:t>
            </a:r>
            <a:r>
              <a:rPr kumimoji="0" lang="es-CO" altLang="es-CO" sz="1800" b="0" i="0" u="none" strike="noStrike" cap="none" normalizeH="0" baseline="0" dirty="0">
                <a:ln>
                  <a:noFill/>
                </a:ln>
                <a:solidFill>
                  <a:schemeClr val="tx1"/>
                </a:solidFill>
                <a:effectLst/>
                <a:latin typeface="Arial" panose="020B0604020202020204" pitchFamily="34" charset="0"/>
              </a:rPr>
              <a:t> in </a:t>
            </a:r>
            <a:r>
              <a:rPr kumimoji="0" lang="es-CO" altLang="es-CO" sz="1800" b="0" i="0" u="none" strike="noStrike" cap="none" normalizeH="0" baseline="0" dirty="0" err="1">
                <a:ln>
                  <a:noFill/>
                </a:ln>
                <a:solidFill>
                  <a:schemeClr val="tx1"/>
                </a:solidFill>
                <a:effectLst/>
                <a:latin typeface="Arial" panose="020B0604020202020204" pitchFamily="34" charset="0"/>
              </a:rPr>
              <a:t>each</a:t>
            </a:r>
            <a:r>
              <a:rPr kumimoji="0" lang="es-CO" altLang="es-CO" sz="1800" b="0" i="0" u="none" strike="noStrike" cap="none" normalizeH="0" baseline="0" dirty="0">
                <a:ln>
                  <a:noFill/>
                </a:ln>
                <a:solidFill>
                  <a:schemeClr val="tx1"/>
                </a:solidFill>
                <a:effectLst/>
                <a:latin typeface="Arial" panose="020B0604020202020204" pitchFamily="34" charset="0"/>
              </a:rPr>
              <a:t> </a:t>
            </a:r>
            <a:r>
              <a:rPr kumimoji="0" lang="es-CO" altLang="es-CO" sz="1800" b="0" i="0" u="none" strike="noStrike" cap="none" normalizeH="0" baseline="0" dirty="0" err="1">
                <a:ln>
                  <a:noFill/>
                </a:ln>
                <a:solidFill>
                  <a:schemeClr val="tx1"/>
                </a:solidFill>
                <a:effectLst/>
                <a:latin typeface="Arial" panose="020B0604020202020204" pitchFamily="34" charset="0"/>
              </a:rPr>
              <a:t>replicate</a:t>
            </a:r>
            <a:r>
              <a:rPr kumimoji="0" lang="es-CO" altLang="es-CO" sz="1800" b="0" i="0" u="none" strike="noStrike" cap="none" normalizeH="0" baseline="0" dirty="0">
                <a:ln>
                  <a:noFill/>
                </a:ln>
                <a:solidFill>
                  <a:schemeClr val="tx1"/>
                </a:solidFill>
                <a:effectLst/>
                <a:latin typeface="Arial" panose="020B0604020202020204" pitchFamily="34" charset="0"/>
              </a:rPr>
              <a:t>, </a:t>
            </a:r>
            <a:r>
              <a:rPr kumimoji="0" lang="es-CO" altLang="es-CO" sz="1800" b="0" i="0" u="none" strike="noStrike" cap="none" normalizeH="0" baseline="0" dirty="0" err="1">
                <a:ln>
                  <a:noFill/>
                </a:ln>
                <a:solidFill>
                  <a:schemeClr val="tx1"/>
                </a:solidFill>
                <a:effectLst/>
                <a:latin typeface="Arial" panose="020B0604020202020204" pitchFamily="34" charset="0"/>
              </a:rPr>
              <a:t>using</a:t>
            </a:r>
            <a:r>
              <a:rPr kumimoji="0" lang="es-CO" altLang="es-CO" sz="1800" b="0" i="0" u="none" strike="noStrike" cap="none" normalizeH="0" baseline="0" dirty="0">
                <a:ln>
                  <a:noFill/>
                </a:ln>
                <a:solidFill>
                  <a:schemeClr val="tx1"/>
                </a:solidFill>
                <a:effectLst/>
                <a:latin typeface="Arial" panose="020B0604020202020204" pitchFamily="34" charset="0"/>
              </a:rPr>
              <a:t> </a:t>
            </a:r>
            <a:r>
              <a:rPr kumimoji="0" lang="es-CO" altLang="es-CO" sz="1800" b="0" i="0" u="none" strike="noStrike" cap="none" normalizeH="0" baseline="0" dirty="0" err="1">
                <a:ln>
                  <a:noFill/>
                </a:ln>
                <a:solidFill>
                  <a:schemeClr val="tx1"/>
                </a:solidFill>
                <a:effectLst/>
                <a:latin typeface="Arial" panose="020B0604020202020204" pitchFamily="34" charset="0"/>
              </a:rPr>
              <a:t>the</a:t>
            </a:r>
            <a:r>
              <a:rPr kumimoji="0" lang="es-CO" altLang="es-CO" sz="1800" b="0" i="0" u="none" strike="noStrike" cap="none" normalizeH="0" baseline="0" dirty="0">
                <a:ln>
                  <a:noFill/>
                </a:ln>
                <a:solidFill>
                  <a:schemeClr val="tx1"/>
                </a:solidFill>
                <a:effectLst/>
                <a:latin typeface="Arial" panose="020B0604020202020204" pitchFamily="34" charset="0"/>
              </a:rPr>
              <a:t> </a:t>
            </a:r>
            <a:r>
              <a:rPr kumimoji="0" lang="es-CO" altLang="es-CO" sz="1800" b="0" i="0" u="none" strike="noStrike" cap="none" normalizeH="0" baseline="0" dirty="0" err="1">
                <a:ln>
                  <a:noFill/>
                </a:ln>
                <a:solidFill>
                  <a:schemeClr val="tx1"/>
                </a:solidFill>
                <a:effectLst/>
                <a:latin typeface="Arial" panose="020B0604020202020204" pitchFamily="34" charset="0"/>
              </a:rPr>
              <a:t>template</a:t>
            </a:r>
            <a:r>
              <a:rPr kumimoji="0" lang="es-CO" altLang="es-CO" sz="1800" b="0" i="0" u="none" strike="noStrike" cap="none" normalizeH="0" baseline="0" dirty="0">
                <a:ln>
                  <a:noFill/>
                </a:ln>
                <a:solidFill>
                  <a:schemeClr val="tx1"/>
                </a:solidFill>
                <a:effectLst/>
                <a:latin typeface="Arial" panose="020B0604020202020204" pitchFamily="34" charset="0"/>
              </a:rPr>
              <a:t> in </a:t>
            </a:r>
            <a:r>
              <a:rPr kumimoji="0" lang="es-CO" altLang="es-CO" sz="1800" b="0" i="0" u="none" strike="noStrike" cap="none" normalizeH="0" baseline="0" dirty="0" err="1">
                <a:ln>
                  <a:noFill/>
                </a:ln>
                <a:solidFill>
                  <a:schemeClr val="tx1"/>
                </a:solidFill>
                <a:effectLst/>
                <a:latin typeface="Arial" panose="020B0604020202020204" pitchFamily="34" charset="0"/>
              </a:rPr>
              <a:t>Annex</a:t>
            </a:r>
            <a:r>
              <a:rPr kumimoji="0" lang="es-CO" altLang="es-CO" sz="1800" b="0" i="0" u="none" strike="noStrike" cap="none" normalizeH="0" baseline="0" dirty="0">
                <a:ln>
                  <a:noFill/>
                </a:ln>
                <a:solidFill>
                  <a:schemeClr val="tx1"/>
                </a:solidFill>
                <a:effectLst/>
                <a:latin typeface="Arial" panose="020B0604020202020204" pitchFamily="34" charset="0"/>
              </a:rPr>
              <a:t> IV.</a:t>
            </a:r>
          </a:p>
        </p:txBody>
      </p:sp>
      <p:sp>
        <p:nvSpPr>
          <p:cNvPr id="14" name="Rectángulo 13"/>
          <p:cNvSpPr/>
          <p:nvPr/>
        </p:nvSpPr>
        <p:spPr>
          <a:xfrm>
            <a:off x="7691731" y="540141"/>
            <a:ext cx="4660207" cy="1261884"/>
          </a:xfrm>
          <a:prstGeom prst="rect">
            <a:avLst/>
          </a:prstGeom>
        </p:spPr>
        <p:txBody>
          <a:bodyPr wrap="square">
            <a:spAutoFit/>
          </a:bodyPr>
          <a:lstStyle/>
          <a:p>
            <a:pPr algn="ctr"/>
            <a:r>
              <a:rPr lang="es-CO" sz="2800" b="1" dirty="0"/>
              <a:t>REMARCO-MP-P-01 </a:t>
            </a:r>
            <a:r>
              <a:rPr lang="en-US" sz="2400" dirty="0">
                <a:solidFill>
                  <a:schemeClr val="accent1"/>
                </a:solidFill>
                <a:latin typeface="Cambria" panose="02040503050406030204" pitchFamily="18" charset="0"/>
                <a:ea typeface="Cambria" panose="02040503050406030204" pitchFamily="18" charset="0"/>
                <a:cs typeface="Times New Roman" panose="02020603050405020304" pitchFamily="18" charset="0"/>
              </a:rPr>
              <a:t>Abundance of MP particles in beach sands</a:t>
            </a:r>
            <a:endParaRPr lang="es-MX" sz="2800" dirty="0">
              <a:solidFill>
                <a:schemeClr val="accent1"/>
              </a:solidFill>
            </a:endParaRPr>
          </a:p>
        </p:txBody>
      </p:sp>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C2ACFA87F550418D225E071F542ADA" ma:contentTypeVersion="27" ma:contentTypeDescription="Create a new document." ma:contentTypeScope="" ma:versionID="2d3e4b2333abe4608b3447e3a5586db6">
  <xsd:schema xmlns:xsd="http://www.w3.org/2001/XMLSchema" xmlns:xs="http://www.w3.org/2001/XMLSchema" xmlns:p="http://schemas.microsoft.com/office/2006/metadata/properties" xmlns:ns2="8bde3967-4b29-49c8-add0-1b77de203898" xmlns:ns3="0f1cb922-524b-4a63-a729-f715e5c73bc5" xmlns:ns4="985ec44e-1bab-4c0b-9df0-6ba128686fc9" targetNamespace="http://schemas.microsoft.com/office/2006/metadata/properties" ma:root="true" ma:fieldsID="2b6193656fa044160ff50ef3173382a3" ns2:_="" ns3:_="" ns4:_="">
    <xsd:import namespace="8bde3967-4b29-49c8-add0-1b77de203898"/>
    <xsd:import namespace="0f1cb922-524b-4a63-a729-f715e5c73bc5"/>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ServiceLocation" minOccurs="0"/>
                <xsd:element ref="ns3:Emplacement" minOccurs="0"/>
                <xsd:element ref="ns3:eed4da54-2de3-4f24-ab7f-5cf84a6396d8CountryOrRegion" minOccurs="0"/>
                <xsd:element ref="ns3:eed4da54-2de3-4f24-ab7f-5cf84a6396d8State" minOccurs="0"/>
                <xsd:element ref="ns3:eed4da54-2de3-4f24-ab7f-5cf84a6396d8City" minOccurs="0"/>
                <xsd:element ref="ns3:eed4da54-2de3-4f24-ab7f-5cf84a6396d8PostalCode" minOccurs="0"/>
                <xsd:element ref="ns3:eed4da54-2de3-4f24-ab7f-5cf84a6396d8Street" minOccurs="0"/>
                <xsd:element ref="ns3:eed4da54-2de3-4f24-ab7f-5cf84a6396d8GeoLoc" minOccurs="0"/>
                <xsd:element ref="ns3:eed4da54-2de3-4f24-ab7f-5cf84a6396d8DispName"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de3967-4b29-49c8-add0-1b77de2038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1cb922-524b-4a63-a729-f715e5c73bc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Emplacement" ma:index="20" nillable="true" ma:displayName="Emplacement" ma:format="Dropdown" ma:internalName="Emplacement">
      <xsd:simpleType>
        <xsd:restriction base="dms:Unknown"/>
      </xsd:simpleType>
    </xsd:element>
    <xsd:element name="eed4da54-2de3-4f24-ab7f-5cf84a6396d8CountryOrRegion" ma:index="21" nillable="true" ma:displayName="Emplacement : Pays/région" ma:internalName="CountryOrRegion" ma:readOnly="true">
      <xsd:simpleType>
        <xsd:restriction base="dms:Text"/>
      </xsd:simpleType>
    </xsd:element>
    <xsd:element name="eed4da54-2de3-4f24-ab7f-5cf84a6396d8State" ma:index="22" nillable="true" ma:displayName="Emplacement : État" ma:internalName="State" ma:readOnly="true">
      <xsd:simpleType>
        <xsd:restriction base="dms:Text"/>
      </xsd:simpleType>
    </xsd:element>
    <xsd:element name="eed4da54-2de3-4f24-ab7f-5cf84a6396d8City" ma:index="23" nillable="true" ma:displayName="Emplacement : Ville" ma:internalName="City" ma:readOnly="true">
      <xsd:simpleType>
        <xsd:restriction base="dms:Text"/>
      </xsd:simpleType>
    </xsd:element>
    <xsd:element name="eed4da54-2de3-4f24-ab7f-5cf84a6396d8PostalCode" ma:index="24" nillable="true" ma:displayName="Emplacement : Code postal" ma:internalName="PostalCode" ma:readOnly="true">
      <xsd:simpleType>
        <xsd:restriction base="dms:Text"/>
      </xsd:simpleType>
    </xsd:element>
    <xsd:element name="eed4da54-2de3-4f24-ab7f-5cf84a6396d8Street" ma:index="25" nillable="true" ma:displayName="Emplacement : Rue" ma:internalName="Street" ma:readOnly="true">
      <xsd:simpleType>
        <xsd:restriction base="dms:Text"/>
      </xsd:simpleType>
    </xsd:element>
    <xsd:element name="eed4da54-2de3-4f24-ab7f-5cf84a6396d8GeoLoc" ma:index="26" nillable="true" ma:displayName="Emplacement : Coordonnées" ma:internalName="GeoLoc" ma:readOnly="true">
      <xsd:simpleType>
        <xsd:restriction base="dms:Unknown"/>
      </xsd:simpleType>
    </xsd:element>
    <xsd:element name="eed4da54-2de3-4f24-ab7f-5cf84a6396d8DispName" ma:index="27" nillable="true" ma:displayName="Emplacement : nom" ma:internalName="DispName" ma:readOnly="true">
      <xsd:simpleType>
        <xsd:restriction base="dms:Text"/>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BillingMetadata" ma:index="3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31" nillable="true" ma:displayName="Taxonomy Catch All Column" ma:hidden="true" ma:list="{78a33eea-6480-4b67-a40f-8706a958746a}" ma:internalName="TaxCatchAll" ma:showField="CatchAllData" ma:web="8bde3967-4b29-49c8-add0-1b77de2038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f1cb922-524b-4a63-a729-f715e5c73bc5">
      <Terms xmlns="http://schemas.microsoft.com/office/infopath/2007/PartnerControls"/>
    </lcf76f155ced4ddcb4097134ff3c332f>
    <TaxCatchAll xmlns="985ec44e-1bab-4c0b-9df0-6ba128686fc9" xsi:nil="true"/>
    <Emplacement xmlns="0f1cb922-524b-4a63-a729-f715e5c73bc5" xsi:nil="true"/>
  </documentManagement>
</p:properties>
</file>

<file path=customXml/itemProps1.xml><?xml version="1.0" encoding="utf-8"?>
<ds:datastoreItem xmlns:ds="http://schemas.openxmlformats.org/officeDocument/2006/customXml" ds:itemID="{5F41043B-74A9-4775-BB1A-D7937B2707E5}"/>
</file>

<file path=customXml/itemProps2.xml><?xml version="1.0" encoding="utf-8"?>
<ds:datastoreItem xmlns:ds="http://schemas.openxmlformats.org/officeDocument/2006/customXml" ds:itemID="{80692E22-144E-4C35-A5FA-B4007B2273F8}"/>
</file>

<file path=customXml/itemProps3.xml><?xml version="1.0" encoding="utf-8"?>
<ds:datastoreItem xmlns:ds="http://schemas.openxmlformats.org/officeDocument/2006/customXml" ds:itemID="{F8EF264B-6A39-4C2C-9310-1194DDD43122}"/>
</file>

<file path=docProps/app.xml><?xml version="1.0" encoding="utf-8"?>
<Properties xmlns="http://schemas.openxmlformats.org/officeDocument/2006/extended-properties" xmlns:vt="http://schemas.openxmlformats.org/officeDocument/2006/docPropsVTypes">
  <TotalTime>38</TotalTime>
  <Words>1631</Words>
  <Application>Microsoft Office PowerPoint</Application>
  <PresentationFormat>Panorámica</PresentationFormat>
  <Paragraphs>164</Paragraphs>
  <Slides>17</Slides>
  <Notes>6</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17</vt:i4>
      </vt:variant>
    </vt:vector>
  </HeadingPairs>
  <TitlesOfParts>
    <vt:vector size="24" baseType="lpstr">
      <vt:lpstr>Arial</vt:lpstr>
      <vt:lpstr>Calibri</vt:lpstr>
      <vt:lpstr>Cambria</vt:lpstr>
      <vt:lpstr>Cambria Math</vt:lpstr>
      <vt:lpstr>Times New Roman</vt:lpstr>
      <vt:lpstr>1_Office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Procedure for assessment of microplastic abundance in beach sand</vt:lpstr>
      <vt:lpstr>Sample identification and microplastic abundance report </vt:lpstr>
      <vt:lpstr>Sampling – MPs in surface waters</vt:lpstr>
      <vt:lpstr>Presentación de PowerPoint</vt:lpstr>
      <vt:lpstr>Procedure for assessment of microplastic in coastal surface waters (manta net)</vt:lpstr>
      <vt:lpstr>Presentación de PowerPoint</vt:lpstr>
      <vt:lpstr>Presentación de PowerPoint</vt:lpstr>
      <vt:lpstr>References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Nelia Andreina Pernia Torres</dc:creator>
  <cp:lastModifiedBy>PAOLA SOFIA Obando Madera</cp:lastModifiedBy>
  <cp:revision>27</cp:revision>
  <dcterms:created xsi:type="dcterms:W3CDTF">2020-11-03T17:31:00Z</dcterms:created>
  <dcterms:modified xsi:type="dcterms:W3CDTF">2025-07-19T15:20:05Z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232E1DA5A94F40B98568F537937DB766_13</vt:lpwstr>
  </property>
  <property fmtid="{D5CDD505-2E9C-101B-9397-08002B2CF9AE}" pid="3" name="KSOProductBuildVer">
    <vt:lpwstr>1033-12.2.0.21931</vt:lpwstr>
  </property>
  <property fmtid="{D5CDD505-2E9C-101B-9397-08002B2CF9AE}" pid="4" name="ContentTypeId">
    <vt:lpwstr>0x010100ACC2ACFA87F550418D225E071F542ADA</vt:lpwstr>
  </property>
</Properties>
</file>